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305" r:id="rId4"/>
    <p:sldId id="306" r:id="rId5"/>
    <p:sldId id="263" r:id="rId6"/>
    <p:sldId id="308" r:id="rId7"/>
    <p:sldId id="320" r:id="rId8"/>
    <p:sldId id="312" r:id="rId9"/>
    <p:sldId id="309" r:id="rId10"/>
    <p:sldId id="322" r:id="rId11"/>
    <p:sldId id="310" r:id="rId12"/>
    <p:sldId id="321" r:id="rId13"/>
    <p:sldId id="317" r:id="rId14"/>
    <p:sldId id="286" r:id="rId15"/>
    <p:sldId id="293" r:id="rId16"/>
    <p:sldId id="319" r:id="rId17"/>
    <p:sldId id="296" r:id="rId18"/>
    <p:sldId id="270" r:id="rId19"/>
    <p:sldId id="318" r:id="rId20"/>
    <p:sldId id="271" r:id="rId21"/>
    <p:sldId id="314" r:id="rId22"/>
  </p:sldIdLst>
  <p:sldSz cx="12192000" cy="6858000"/>
  <p:notesSz cx="9601200" cy="7315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Soledad Pacheco Hernández" initials="CSPH" lastIdx="1" clrIdx="0">
    <p:extLst>
      <p:ext uri="{19B8F6BF-5375-455C-9EA6-DF929625EA0E}">
        <p15:presenceInfo xmlns:p15="http://schemas.microsoft.com/office/powerpoint/2012/main" userId="S-1-5-21-905647660-2571481949-3661747931-92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C5"/>
    <a:srgbClr val="7A5D32"/>
    <a:srgbClr val="C49B65"/>
    <a:srgbClr val="A8223F"/>
    <a:srgbClr val="990033"/>
    <a:srgbClr val="D9BE9B"/>
    <a:srgbClr val="004846"/>
    <a:srgbClr val="003B3A"/>
    <a:srgbClr val="0066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83" d="100"/>
          <a:sy n="83" d="100"/>
        </p:scale>
        <p:origin x="354" y="6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6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[Libro1]Hoja6!TablaDinámica7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C00000"/>
          </a:solidFill>
          <a:ln>
            <a:solidFill>
              <a:srgbClr val="C00000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8223F"/>
            </a:solidFill>
            <a:ln>
              <a:solidFill>
                <a:srgbClr val="A8223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62133D"/>
              </a:solidFill>
              <a:ln>
                <a:solidFill>
                  <a:srgbClr val="62133D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88-1A47-83FB-BB84D62B750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A8223F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88-1A47-83FB-BB84D62B7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8223F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Hoja6!$A$2:$A$6</c:f>
              <c:strCach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strCache>
            </c:strRef>
          </c:cat>
          <c:val>
            <c:numRef>
              <c:f>Hoja6!$B$2:$B$6</c:f>
              <c:numCache>
                <c:formatCode>_-* #,##0_-;\-* #,##0_-;_-* "-"??_-;_-@_-</c:formatCode>
                <c:ptCount val="4"/>
                <c:pt idx="0">
                  <c:v>14635</c:v>
                </c:pt>
                <c:pt idx="1">
                  <c:v>15732</c:v>
                </c:pt>
                <c:pt idx="2">
                  <c:v>14701</c:v>
                </c:pt>
                <c:pt idx="3">
                  <c:v>13966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8-1A47-83FB-BB84D62B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31"/>
        <c:axId val="705708928"/>
        <c:axId val="716010176"/>
      </c:barChart>
      <c:catAx>
        <c:axId val="7057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716010176"/>
        <c:crosses val="autoZero"/>
        <c:auto val="1"/>
        <c:lblAlgn val="ctr"/>
        <c:lblOffset val="100"/>
        <c:noMultiLvlLbl val="0"/>
      </c:catAx>
      <c:valAx>
        <c:axId val="71601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70570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14201-3EE8-4CCA-AC9F-6F71E8B8B4DA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7AB1D169-AD14-41AE-B895-AFC9BFF3CFC7}">
      <dgm:prSet phldrT="[Texto]" custT="1"/>
      <dgm:spPr>
        <a:solidFill>
          <a:srgbClr val="003B3A"/>
        </a:solidFill>
        <a:ln>
          <a:solidFill>
            <a:srgbClr val="004846"/>
          </a:solidFill>
        </a:ln>
      </dgm:spPr>
      <dgm:t>
        <a:bodyPr/>
        <a:lstStyle/>
        <a:p>
          <a:r>
            <a:rPr lang="es-ES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Psicotécnica</a:t>
          </a:r>
        </a:p>
      </dgm:t>
    </dgm:pt>
    <dgm:pt modelId="{B7007FF4-2A98-4D62-B8C2-AA435858250E}" type="parTrans" cxnId="{5D75D154-5832-4087-A35F-BDD103902C5D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0A70932-8AD1-4055-890D-81F5A264096B}" type="sibTrans" cxnId="{5D75D154-5832-4087-A35F-BDD103902C5D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B624766-50A4-4EF8-875A-77EC38CA071C}">
      <dgm:prSet phldrT="[Texto]" custT="1"/>
      <dgm:spPr>
        <a:solidFill>
          <a:srgbClr val="990033"/>
        </a:solidFill>
      </dgm:spPr>
      <dgm:t>
        <a:bodyPr/>
        <a:lstStyle/>
        <a:p>
          <a:r>
            <a:rPr lang="es-E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Medica - Toxicológica</a:t>
          </a:r>
        </a:p>
      </dgm:t>
    </dgm:pt>
    <dgm:pt modelId="{49DB20D0-65B7-49F4-812B-622F2E4A7D74}" type="parTrans" cxnId="{616DDA09-61D6-4558-803D-74E5EF74DD37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5D4CA0-1197-4396-A15A-23B47943451C}" type="sibTrans" cxnId="{616DDA09-61D6-4558-803D-74E5EF74DD37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CD1F445-269C-40A1-8FCB-D4D2EBA4EAE6}">
      <dgm:prSet phldrT="[Texto]" custT="1"/>
      <dgm:spPr>
        <a:solidFill>
          <a:srgbClr val="003B3A"/>
        </a:solidFill>
      </dgm:spPr>
      <dgm:t>
        <a:bodyPr/>
        <a:lstStyle/>
        <a:p>
          <a:r>
            <a:rPr lang="es-ES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Psicológica</a:t>
          </a:r>
        </a:p>
      </dgm:t>
    </dgm:pt>
    <dgm:pt modelId="{9F45439E-857E-4340-A8B2-EA0974F8C8AC}" type="parTrans" cxnId="{37EC0AC6-AC59-461C-ACE9-74E9E75BA6F0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B0AAE3C-D06A-4F5D-A354-F02B1667A782}" type="sibTrans" cxnId="{37EC0AC6-AC59-461C-ACE9-74E9E75BA6F0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B4DEC96-243D-45FC-B89B-06C0105BB082}">
      <dgm:prSet custT="1"/>
      <dgm:spPr>
        <a:solidFill>
          <a:srgbClr val="990033"/>
        </a:solidFill>
      </dgm:spPr>
      <dgm:t>
        <a:bodyPr/>
        <a:lstStyle/>
        <a:p>
          <a:r>
            <a:rPr lang="es-E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Socioeconómica</a:t>
          </a:r>
        </a:p>
      </dgm:t>
    </dgm:pt>
    <dgm:pt modelId="{7AC29A20-B250-4033-99E7-B286796A2759}" type="parTrans" cxnId="{1A7620B5-8A68-40E8-958E-CCD8455D1816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7AAEDB4-42AE-430D-84AC-EC8E46EF9EEA}" type="sibTrans" cxnId="{1A7620B5-8A68-40E8-958E-CCD8455D1816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FD87FD6-EBB9-4580-8F9F-C290D90AD61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Investigación de Antecedentes</a:t>
          </a:r>
        </a:p>
      </dgm:t>
    </dgm:pt>
    <dgm:pt modelId="{877DF490-80A8-415F-B55A-644350E2887B}" type="parTrans" cxnId="{1EE5253F-8A86-4A96-A0A3-0B7AA6D107E1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E8CA4E4-FDAF-4B17-A005-32BF2E21ED3D}" type="sibTrans" cxnId="{1EE5253F-8A86-4A96-A0A3-0B7AA6D107E1}">
      <dgm:prSet/>
      <dgm:spPr/>
      <dgm:t>
        <a:bodyPr/>
        <a:lstStyle/>
        <a:p>
          <a:endParaRPr lang="es-ES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698E2A5-195C-4E57-9B86-55C2280B6290}" type="pres">
      <dgm:prSet presAssocID="{81514201-3EE8-4CCA-AC9F-6F71E8B8B4DA}" presName="compositeShape" presStyleCnt="0">
        <dgm:presLayoutVars>
          <dgm:chMax val="7"/>
          <dgm:dir/>
          <dgm:resizeHandles val="exact"/>
        </dgm:presLayoutVars>
      </dgm:prSet>
      <dgm:spPr/>
    </dgm:pt>
    <dgm:pt modelId="{3852B9F2-337F-478A-9141-51BF530FA0BC}" type="pres">
      <dgm:prSet presAssocID="{81514201-3EE8-4CCA-AC9F-6F71E8B8B4DA}" presName="wedge1" presStyleLbl="node1" presStyleIdx="0" presStyleCnt="5" custScaleX="108254"/>
      <dgm:spPr/>
    </dgm:pt>
    <dgm:pt modelId="{1486D23E-500A-4BED-8895-E3D7A82DEA0A}" type="pres">
      <dgm:prSet presAssocID="{81514201-3EE8-4CCA-AC9F-6F71E8B8B4DA}" presName="dummy1a" presStyleCnt="0"/>
      <dgm:spPr/>
    </dgm:pt>
    <dgm:pt modelId="{44F47D04-45F3-4CDC-BB63-C9B1DD6BA674}" type="pres">
      <dgm:prSet presAssocID="{81514201-3EE8-4CCA-AC9F-6F71E8B8B4DA}" presName="dummy1b" presStyleCnt="0"/>
      <dgm:spPr/>
    </dgm:pt>
    <dgm:pt modelId="{D6EC018F-2973-4141-B375-F471D130EDB4}" type="pres">
      <dgm:prSet presAssocID="{81514201-3EE8-4CCA-AC9F-6F71E8B8B4D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F312899-16A6-43C7-9F26-EE9A1AB39C39}" type="pres">
      <dgm:prSet presAssocID="{81514201-3EE8-4CCA-AC9F-6F71E8B8B4DA}" presName="wedge2" presStyleLbl="node1" presStyleIdx="1" presStyleCnt="5"/>
      <dgm:spPr/>
    </dgm:pt>
    <dgm:pt modelId="{826B415E-612B-4E09-A42D-8FBCA40C3266}" type="pres">
      <dgm:prSet presAssocID="{81514201-3EE8-4CCA-AC9F-6F71E8B8B4DA}" presName="dummy2a" presStyleCnt="0"/>
      <dgm:spPr/>
    </dgm:pt>
    <dgm:pt modelId="{5F142F93-D2A2-4306-BADD-C4FE29B5EC6C}" type="pres">
      <dgm:prSet presAssocID="{81514201-3EE8-4CCA-AC9F-6F71E8B8B4DA}" presName="dummy2b" presStyleCnt="0"/>
      <dgm:spPr/>
    </dgm:pt>
    <dgm:pt modelId="{0F2ADA0D-71C2-4B3C-9D26-69C11405AEEA}" type="pres">
      <dgm:prSet presAssocID="{81514201-3EE8-4CCA-AC9F-6F71E8B8B4D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79319B-D3DA-4753-9653-D0EC08A2066B}" type="pres">
      <dgm:prSet presAssocID="{81514201-3EE8-4CCA-AC9F-6F71E8B8B4DA}" presName="wedge3" presStyleLbl="node1" presStyleIdx="2" presStyleCnt="5"/>
      <dgm:spPr/>
    </dgm:pt>
    <dgm:pt modelId="{870A7EF9-46AA-403D-91D3-6ADF9A13F374}" type="pres">
      <dgm:prSet presAssocID="{81514201-3EE8-4CCA-AC9F-6F71E8B8B4DA}" presName="dummy3a" presStyleCnt="0"/>
      <dgm:spPr/>
    </dgm:pt>
    <dgm:pt modelId="{FE875356-9DF8-463D-9AB0-CA105AC9299A}" type="pres">
      <dgm:prSet presAssocID="{81514201-3EE8-4CCA-AC9F-6F71E8B8B4DA}" presName="dummy3b" presStyleCnt="0"/>
      <dgm:spPr/>
    </dgm:pt>
    <dgm:pt modelId="{5E3D2D08-B705-490E-A1D6-0EF5E3D2CFF7}" type="pres">
      <dgm:prSet presAssocID="{81514201-3EE8-4CCA-AC9F-6F71E8B8B4D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79453FD-421D-4E68-A845-0DFE24B90AED}" type="pres">
      <dgm:prSet presAssocID="{81514201-3EE8-4CCA-AC9F-6F71E8B8B4DA}" presName="wedge4" presStyleLbl="node1" presStyleIdx="3" presStyleCnt="5"/>
      <dgm:spPr/>
    </dgm:pt>
    <dgm:pt modelId="{1048546E-1271-4203-B8F8-4FB4111F4469}" type="pres">
      <dgm:prSet presAssocID="{81514201-3EE8-4CCA-AC9F-6F71E8B8B4DA}" presName="dummy4a" presStyleCnt="0"/>
      <dgm:spPr/>
    </dgm:pt>
    <dgm:pt modelId="{2CEE2E2F-C450-4F62-ACFF-240944018080}" type="pres">
      <dgm:prSet presAssocID="{81514201-3EE8-4CCA-AC9F-6F71E8B8B4DA}" presName="dummy4b" presStyleCnt="0"/>
      <dgm:spPr/>
    </dgm:pt>
    <dgm:pt modelId="{309B64A5-8A15-4723-BEBE-48D095F4431C}" type="pres">
      <dgm:prSet presAssocID="{81514201-3EE8-4CCA-AC9F-6F71E8B8B4D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8F217F5-9AFA-42DF-AEC0-3C1A6A184036}" type="pres">
      <dgm:prSet presAssocID="{81514201-3EE8-4CCA-AC9F-6F71E8B8B4DA}" presName="wedge5" presStyleLbl="node1" presStyleIdx="4" presStyleCnt="5" custAng="0"/>
      <dgm:spPr/>
    </dgm:pt>
    <dgm:pt modelId="{5E66D1CA-9F97-49CE-9413-13C19071B7D1}" type="pres">
      <dgm:prSet presAssocID="{81514201-3EE8-4CCA-AC9F-6F71E8B8B4DA}" presName="dummy5a" presStyleCnt="0"/>
      <dgm:spPr/>
    </dgm:pt>
    <dgm:pt modelId="{ACACB696-8EC6-4572-8E39-573218EA1798}" type="pres">
      <dgm:prSet presAssocID="{81514201-3EE8-4CCA-AC9F-6F71E8B8B4DA}" presName="dummy5b" presStyleCnt="0"/>
      <dgm:spPr/>
    </dgm:pt>
    <dgm:pt modelId="{F1C3ED2F-AFA8-4342-BDC8-0ED0CB6D0A93}" type="pres">
      <dgm:prSet presAssocID="{81514201-3EE8-4CCA-AC9F-6F71E8B8B4D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EF0E729-8C95-407B-A8C9-87720E743871}" type="pres">
      <dgm:prSet presAssocID="{F7AAEDB4-42AE-430D-84AC-EC8E46EF9EEA}" presName="arrowWedge1" presStyleLbl="fgSibTrans2D1" presStyleIdx="0" presStyleCnt="5"/>
      <dgm:spPr>
        <a:solidFill>
          <a:srgbClr val="990033"/>
        </a:solidFill>
      </dgm:spPr>
    </dgm:pt>
    <dgm:pt modelId="{57738041-F5A3-4BE1-AD16-AF691A97AF7F}" type="pres">
      <dgm:prSet presAssocID="{E0A70932-8AD1-4055-890D-81F5A264096B}" presName="arrowWedge2" presStyleLbl="fgSibTrans2D1" presStyleIdx="1" presStyleCnt="5"/>
      <dgm:spPr>
        <a:solidFill>
          <a:srgbClr val="003B3A"/>
        </a:solidFill>
      </dgm:spPr>
    </dgm:pt>
    <dgm:pt modelId="{3FAAC27A-4136-436D-8787-84167FB0598E}" type="pres">
      <dgm:prSet presAssocID="{315D4CA0-1197-4396-A15A-23B47943451C}" presName="arrowWedge3" presStyleLbl="fgSibTrans2D1" presStyleIdx="2" presStyleCnt="5"/>
      <dgm:spPr>
        <a:solidFill>
          <a:srgbClr val="990033"/>
        </a:solidFill>
        <a:ln>
          <a:solidFill>
            <a:srgbClr val="A8223F"/>
          </a:solidFill>
        </a:ln>
      </dgm:spPr>
    </dgm:pt>
    <dgm:pt modelId="{E104ABC9-CA17-4770-96F5-BFCE7D80F532}" type="pres">
      <dgm:prSet presAssocID="{2E8CA4E4-FDAF-4B17-A005-32BF2E21ED3D}" presName="arrowWedge4" presStyleLbl="fgSibTrans2D1" presStyleIdx="3" presStyleCnt="5"/>
      <dgm:spPr>
        <a:solidFill>
          <a:schemeClr val="bg2">
            <a:lumMod val="50000"/>
          </a:schemeClr>
        </a:solidFill>
      </dgm:spPr>
    </dgm:pt>
    <dgm:pt modelId="{7A83029B-8462-47C8-95BC-088FE04E7BC3}" type="pres">
      <dgm:prSet presAssocID="{8B0AAE3C-D06A-4F5D-A354-F02B1667A782}" presName="arrowWedge5" presStyleLbl="fgSibTrans2D1" presStyleIdx="4" presStyleCnt="5"/>
      <dgm:spPr>
        <a:solidFill>
          <a:srgbClr val="003B3A"/>
        </a:solidFill>
      </dgm:spPr>
    </dgm:pt>
  </dgm:ptLst>
  <dgm:cxnLst>
    <dgm:cxn modelId="{616DDA09-61D6-4558-803D-74E5EF74DD37}" srcId="{81514201-3EE8-4CCA-AC9F-6F71E8B8B4DA}" destId="{3B624766-50A4-4EF8-875A-77EC38CA071C}" srcOrd="2" destOrd="0" parTransId="{49DB20D0-65B7-49F4-812B-622F2E4A7D74}" sibTransId="{315D4CA0-1197-4396-A15A-23B47943451C}"/>
    <dgm:cxn modelId="{6A9FF50D-25B6-4AFC-9371-61A05659FFBA}" type="presOf" srcId="{81514201-3EE8-4CCA-AC9F-6F71E8B8B4DA}" destId="{3698E2A5-195C-4E57-9B86-55C2280B6290}" srcOrd="0" destOrd="0" presId="urn:microsoft.com/office/officeart/2005/8/layout/cycle8"/>
    <dgm:cxn modelId="{E789DF21-E38A-4B51-9C12-C6DC60E82A66}" type="presOf" srcId="{6FD87FD6-EBB9-4580-8F9F-C290D90AD61C}" destId="{A79453FD-421D-4E68-A845-0DFE24B90AED}" srcOrd="0" destOrd="0" presId="urn:microsoft.com/office/officeart/2005/8/layout/cycle8"/>
    <dgm:cxn modelId="{639F263A-21B0-4BC0-9C7D-EB6659A366BE}" type="presOf" srcId="{FCD1F445-269C-40A1-8FCB-D4D2EBA4EAE6}" destId="{F1C3ED2F-AFA8-4342-BDC8-0ED0CB6D0A93}" srcOrd="1" destOrd="0" presId="urn:microsoft.com/office/officeart/2005/8/layout/cycle8"/>
    <dgm:cxn modelId="{1EE5253F-8A86-4A96-A0A3-0B7AA6D107E1}" srcId="{81514201-3EE8-4CCA-AC9F-6F71E8B8B4DA}" destId="{6FD87FD6-EBB9-4580-8F9F-C290D90AD61C}" srcOrd="3" destOrd="0" parTransId="{877DF490-80A8-415F-B55A-644350E2887B}" sibTransId="{2E8CA4E4-FDAF-4B17-A005-32BF2E21ED3D}"/>
    <dgm:cxn modelId="{19792142-49E5-488E-AFBF-453041A4E35A}" type="presOf" srcId="{3B624766-50A4-4EF8-875A-77EC38CA071C}" destId="{5E3D2D08-B705-490E-A1D6-0EF5E3D2CFF7}" srcOrd="1" destOrd="0" presId="urn:microsoft.com/office/officeart/2005/8/layout/cycle8"/>
    <dgm:cxn modelId="{C62F9A51-836A-4D56-B3F3-A9DE9C9FC88F}" type="presOf" srcId="{3B624766-50A4-4EF8-875A-77EC38CA071C}" destId="{CF79319B-D3DA-4753-9653-D0EC08A2066B}" srcOrd="0" destOrd="0" presId="urn:microsoft.com/office/officeart/2005/8/layout/cycle8"/>
    <dgm:cxn modelId="{03C18953-CDE4-4C4A-A7DB-798AA641E01D}" type="presOf" srcId="{7AB1D169-AD14-41AE-B895-AFC9BFF3CFC7}" destId="{0F2ADA0D-71C2-4B3C-9D26-69C11405AEEA}" srcOrd="1" destOrd="0" presId="urn:microsoft.com/office/officeart/2005/8/layout/cycle8"/>
    <dgm:cxn modelId="{5D75D154-5832-4087-A35F-BDD103902C5D}" srcId="{81514201-3EE8-4CCA-AC9F-6F71E8B8B4DA}" destId="{7AB1D169-AD14-41AE-B895-AFC9BFF3CFC7}" srcOrd="1" destOrd="0" parTransId="{B7007FF4-2A98-4D62-B8C2-AA435858250E}" sibTransId="{E0A70932-8AD1-4055-890D-81F5A264096B}"/>
    <dgm:cxn modelId="{16C39575-4167-4E11-B461-3A94A7A44CC8}" type="presOf" srcId="{BB4DEC96-243D-45FC-B89B-06C0105BB082}" destId="{D6EC018F-2973-4141-B375-F471D130EDB4}" srcOrd="1" destOrd="0" presId="urn:microsoft.com/office/officeart/2005/8/layout/cycle8"/>
    <dgm:cxn modelId="{124B9BA0-15A0-471A-BE11-6D4F6D4F3A4D}" type="presOf" srcId="{FCD1F445-269C-40A1-8FCB-D4D2EBA4EAE6}" destId="{28F217F5-9AFA-42DF-AEC0-3C1A6A184036}" srcOrd="0" destOrd="0" presId="urn:microsoft.com/office/officeart/2005/8/layout/cycle8"/>
    <dgm:cxn modelId="{1A7620B5-8A68-40E8-958E-CCD8455D1816}" srcId="{81514201-3EE8-4CCA-AC9F-6F71E8B8B4DA}" destId="{BB4DEC96-243D-45FC-B89B-06C0105BB082}" srcOrd="0" destOrd="0" parTransId="{7AC29A20-B250-4033-99E7-B286796A2759}" sibTransId="{F7AAEDB4-42AE-430D-84AC-EC8E46EF9EEA}"/>
    <dgm:cxn modelId="{E7278EC0-2B44-4595-9512-F5B1F7106503}" type="presOf" srcId="{BB4DEC96-243D-45FC-B89B-06C0105BB082}" destId="{3852B9F2-337F-478A-9141-51BF530FA0BC}" srcOrd="0" destOrd="0" presId="urn:microsoft.com/office/officeart/2005/8/layout/cycle8"/>
    <dgm:cxn modelId="{37EC0AC6-AC59-461C-ACE9-74E9E75BA6F0}" srcId="{81514201-3EE8-4CCA-AC9F-6F71E8B8B4DA}" destId="{FCD1F445-269C-40A1-8FCB-D4D2EBA4EAE6}" srcOrd="4" destOrd="0" parTransId="{9F45439E-857E-4340-A8B2-EA0974F8C8AC}" sibTransId="{8B0AAE3C-D06A-4F5D-A354-F02B1667A782}"/>
    <dgm:cxn modelId="{301FDDF7-4C4F-4270-BD91-46E6BDBE9B22}" type="presOf" srcId="{7AB1D169-AD14-41AE-B895-AFC9BFF3CFC7}" destId="{CF312899-16A6-43C7-9F26-EE9A1AB39C39}" srcOrd="0" destOrd="0" presId="urn:microsoft.com/office/officeart/2005/8/layout/cycle8"/>
    <dgm:cxn modelId="{EC65A8FC-5BA5-4C50-9BDD-48AB3866EF7D}" type="presOf" srcId="{6FD87FD6-EBB9-4580-8F9F-C290D90AD61C}" destId="{309B64A5-8A15-4723-BEBE-48D095F4431C}" srcOrd="1" destOrd="0" presId="urn:microsoft.com/office/officeart/2005/8/layout/cycle8"/>
    <dgm:cxn modelId="{BD9CCF14-C8BA-49F5-BEC2-EEAFEB070E9E}" type="presParOf" srcId="{3698E2A5-195C-4E57-9B86-55C2280B6290}" destId="{3852B9F2-337F-478A-9141-51BF530FA0BC}" srcOrd="0" destOrd="0" presId="urn:microsoft.com/office/officeart/2005/8/layout/cycle8"/>
    <dgm:cxn modelId="{C2EA9240-6DED-4A1F-9C33-C98207D70C8D}" type="presParOf" srcId="{3698E2A5-195C-4E57-9B86-55C2280B6290}" destId="{1486D23E-500A-4BED-8895-E3D7A82DEA0A}" srcOrd="1" destOrd="0" presId="urn:microsoft.com/office/officeart/2005/8/layout/cycle8"/>
    <dgm:cxn modelId="{5348338C-6982-4778-A067-0DF79F4A678B}" type="presParOf" srcId="{3698E2A5-195C-4E57-9B86-55C2280B6290}" destId="{44F47D04-45F3-4CDC-BB63-C9B1DD6BA674}" srcOrd="2" destOrd="0" presId="urn:microsoft.com/office/officeart/2005/8/layout/cycle8"/>
    <dgm:cxn modelId="{EE4710B6-ADF8-43D2-BEE5-2F429AC4A797}" type="presParOf" srcId="{3698E2A5-195C-4E57-9B86-55C2280B6290}" destId="{D6EC018F-2973-4141-B375-F471D130EDB4}" srcOrd="3" destOrd="0" presId="urn:microsoft.com/office/officeart/2005/8/layout/cycle8"/>
    <dgm:cxn modelId="{37E6261A-371E-43F7-871D-7492BC40F9DB}" type="presParOf" srcId="{3698E2A5-195C-4E57-9B86-55C2280B6290}" destId="{CF312899-16A6-43C7-9F26-EE9A1AB39C39}" srcOrd="4" destOrd="0" presId="urn:microsoft.com/office/officeart/2005/8/layout/cycle8"/>
    <dgm:cxn modelId="{CC86C40F-D265-454C-8F34-248D0AC34C0F}" type="presParOf" srcId="{3698E2A5-195C-4E57-9B86-55C2280B6290}" destId="{826B415E-612B-4E09-A42D-8FBCA40C3266}" srcOrd="5" destOrd="0" presId="urn:microsoft.com/office/officeart/2005/8/layout/cycle8"/>
    <dgm:cxn modelId="{07944835-FD27-4001-84CD-055139B808DE}" type="presParOf" srcId="{3698E2A5-195C-4E57-9B86-55C2280B6290}" destId="{5F142F93-D2A2-4306-BADD-C4FE29B5EC6C}" srcOrd="6" destOrd="0" presId="urn:microsoft.com/office/officeart/2005/8/layout/cycle8"/>
    <dgm:cxn modelId="{F3B45E7D-0F9B-47E2-A585-811123D5820B}" type="presParOf" srcId="{3698E2A5-195C-4E57-9B86-55C2280B6290}" destId="{0F2ADA0D-71C2-4B3C-9D26-69C11405AEEA}" srcOrd="7" destOrd="0" presId="urn:microsoft.com/office/officeart/2005/8/layout/cycle8"/>
    <dgm:cxn modelId="{883C9BDD-C14C-4A60-81F1-0F28D42234F1}" type="presParOf" srcId="{3698E2A5-195C-4E57-9B86-55C2280B6290}" destId="{CF79319B-D3DA-4753-9653-D0EC08A2066B}" srcOrd="8" destOrd="0" presId="urn:microsoft.com/office/officeart/2005/8/layout/cycle8"/>
    <dgm:cxn modelId="{2AE9C0DE-8846-4131-B0A3-0729BC0433C5}" type="presParOf" srcId="{3698E2A5-195C-4E57-9B86-55C2280B6290}" destId="{870A7EF9-46AA-403D-91D3-6ADF9A13F374}" srcOrd="9" destOrd="0" presId="urn:microsoft.com/office/officeart/2005/8/layout/cycle8"/>
    <dgm:cxn modelId="{470866A0-D4F5-4524-B24A-18BEF5F89A94}" type="presParOf" srcId="{3698E2A5-195C-4E57-9B86-55C2280B6290}" destId="{FE875356-9DF8-463D-9AB0-CA105AC9299A}" srcOrd="10" destOrd="0" presId="urn:microsoft.com/office/officeart/2005/8/layout/cycle8"/>
    <dgm:cxn modelId="{DC95C263-4FE0-4F60-9D77-6AD05AD2F9F9}" type="presParOf" srcId="{3698E2A5-195C-4E57-9B86-55C2280B6290}" destId="{5E3D2D08-B705-490E-A1D6-0EF5E3D2CFF7}" srcOrd="11" destOrd="0" presId="urn:microsoft.com/office/officeart/2005/8/layout/cycle8"/>
    <dgm:cxn modelId="{656FF533-DF00-403E-94B5-FAEBA5CC72EA}" type="presParOf" srcId="{3698E2A5-195C-4E57-9B86-55C2280B6290}" destId="{A79453FD-421D-4E68-A845-0DFE24B90AED}" srcOrd="12" destOrd="0" presId="urn:microsoft.com/office/officeart/2005/8/layout/cycle8"/>
    <dgm:cxn modelId="{1EB07F9F-6EC5-44AF-8091-3594A4239A55}" type="presParOf" srcId="{3698E2A5-195C-4E57-9B86-55C2280B6290}" destId="{1048546E-1271-4203-B8F8-4FB4111F4469}" srcOrd="13" destOrd="0" presId="urn:microsoft.com/office/officeart/2005/8/layout/cycle8"/>
    <dgm:cxn modelId="{DF049AE0-782B-4FC8-9903-2F895AB6D046}" type="presParOf" srcId="{3698E2A5-195C-4E57-9B86-55C2280B6290}" destId="{2CEE2E2F-C450-4F62-ACFF-240944018080}" srcOrd="14" destOrd="0" presId="urn:microsoft.com/office/officeart/2005/8/layout/cycle8"/>
    <dgm:cxn modelId="{3C87160C-9E75-4F2A-96DF-1A8B78B70503}" type="presParOf" srcId="{3698E2A5-195C-4E57-9B86-55C2280B6290}" destId="{309B64A5-8A15-4723-BEBE-48D095F4431C}" srcOrd="15" destOrd="0" presId="urn:microsoft.com/office/officeart/2005/8/layout/cycle8"/>
    <dgm:cxn modelId="{87A14FAA-1359-4221-BC74-536B30C0A985}" type="presParOf" srcId="{3698E2A5-195C-4E57-9B86-55C2280B6290}" destId="{28F217F5-9AFA-42DF-AEC0-3C1A6A184036}" srcOrd="16" destOrd="0" presId="urn:microsoft.com/office/officeart/2005/8/layout/cycle8"/>
    <dgm:cxn modelId="{8BD86A5D-1BA2-47F1-BDA2-6DFDF463B73A}" type="presParOf" srcId="{3698E2A5-195C-4E57-9B86-55C2280B6290}" destId="{5E66D1CA-9F97-49CE-9413-13C19071B7D1}" srcOrd="17" destOrd="0" presId="urn:microsoft.com/office/officeart/2005/8/layout/cycle8"/>
    <dgm:cxn modelId="{3BEDE871-BA6C-42BA-BC2E-55EA0036A079}" type="presParOf" srcId="{3698E2A5-195C-4E57-9B86-55C2280B6290}" destId="{ACACB696-8EC6-4572-8E39-573218EA1798}" srcOrd="18" destOrd="0" presId="urn:microsoft.com/office/officeart/2005/8/layout/cycle8"/>
    <dgm:cxn modelId="{0349C29F-7EED-4B30-A1C7-D33F513177F6}" type="presParOf" srcId="{3698E2A5-195C-4E57-9B86-55C2280B6290}" destId="{F1C3ED2F-AFA8-4342-BDC8-0ED0CB6D0A93}" srcOrd="19" destOrd="0" presId="urn:microsoft.com/office/officeart/2005/8/layout/cycle8"/>
    <dgm:cxn modelId="{CC7A8693-44CB-45FA-A106-CA9262B2B91F}" type="presParOf" srcId="{3698E2A5-195C-4E57-9B86-55C2280B6290}" destId="{8EF0E729-8C95-407B-A8C9-87720E743871}" srcOrd="20" destOrd="0" presId="urn:microsoft.com/office/officeart/2005/8/layout/cycle8"/>
    <dgm:cxn modelId="{C689E2BC-D5FB-4FBC-A451-912DE584AA64}" type="presParOf" srcId="{3698E2A5-195C-4E57-9B86-55C2280B6290}" destId="{57738041-F5A3-4BE1-AD16-AF691A97AF7F}" srcOrd="21" destOrd="0" presId="urn:microsoft.com/office/officeart/2005/8/layout/cycle8"/>
    <dgm:cxn modelId="{AAC1E9C4-9A8C-4C0D-B66B-202A84984A0B}" type="presParOf" srcId="{3698E2A5-195C-4E57-9B86-55C2280B6290}" destId="{3FAAC27A-4136-436D-8787-84167FB0598E}" srcOrd="22" destOrd="0" presId="urn:microsoft.com/office/officeart/2005/8/layout/cycle8"/>
    <dgm:cxn modelId="{D7C052B5-B4EE-4296-9664-7FBEC9D98890}" type="presParOf" srcId="{3698E2A5-195C-4E57-9B86-55C2280B6290}" destId="{E104ABC9-CA17-4770-96F5-BFCE7D80F532}" srcOrd="23" destOrd="0" presId="urn:microsoft.com/office/officeart/2005/8/layout/cycle8"/>
    <dgm:cxn modelId="{E6225457-B45E-4013-920F-73A305C13BFE}" type="presParOf" srcId="{3698E2A5-195C-4E57-9B86-55C2280B6290}" destId="{7A83029B-8462-47C8-95BC-088FE04E7BC3}" srcOrd="24" destOrd="0" presId="urn:microsoft.com/office/officeart/2005/8/layout/cycle8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B9F2-337F-478A-9141-51BF530FA0BC}">
      <dsp:nvSpPr>
        <dsp:cNvPr id="0" name=""/>
        <dsp:cNvSpPr/>
      </dsp:nvSpPr>
      <dsp:spPr>
        <a:xfrm>
          <a:off x="2269711" y="240823"/>
          <a:ext cx="3537778" cy="3268035"/>
        </a:xfrm>
        <a:prstGeom prst="pie">
          <a:avLst>
            <a:gd name="adj1" fmla="val 16200000"/>
            <a:gd name="adj2" fmla="val 20520000"/>
          </a:avLst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Socioeconómica</a:t>
          </a:r>
        </a:p>
      </dsp:txBody>
      <dsp:txXfrm>
        <a:off x="4115252" y="790164"/>
        <a:ext cx="1137143" cy="700293"/>
      </dsp:txXfrm>
    </dsp:sp>
    <dsp:sp modelId="{CF312899-16A6-43C7-9F26-EE9A1AB39C39}">
      <dsp:nvSpPr>
        <dsp:cNvPr id="0" name=""/>
        <dsp:cNvSpPr/>
      </dsp:nvSpPr>
      <dsp:spPr>
        <a:xfrm>
          <a:off x="2432594" y="327970"/>
          <a:ext cx="3268035" cy="3268035"/>
        </a:xfrm>
        <a:prstGeom prst="pie">
          <a:avLst>
            <a:gd name="adj1" fmla="val 20520000"/>
            <a:gd name="adj2" fmla="val 3240000"/>
          </a:avLst>
        </a:prstGeom>
        <a:solidFill>
          <a:srgbClr val="003B3A"/>
        </a:solidFill>
        <a:ln>
          <a:solidFill>
            <a:srgbClr val="00484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Psicotécnica</a:t>
          </a:r>
        </a:p>
      </dsp:txBody>
      <dsp:txXfrm>
        <a:off x="4537364" y="1821151"/>
        <a:ext cx="972629" cy="778103"/>
      </dsp:txXfrm>
    </dsp:sp>
    <dsp:sp modelId="{CF79319B-D3DA-4753-9653-D0EC08A2066B}">
      <dsp:nvSpPr>
        <dsp:cNvPr id="0" name=""/>
        <dsp:cNvSpPr/>
      </dsp:nvSpPr>
      <dsp:spPr>
        <a:xfrm>
          <a:off x="2358674" y="381659"/>
          <a:ext cx="3268035" cy="3268035"/>
        </a:xfrm>
        <a:prstGeom prst="pie">
          <a:avLst>
            <a:gd name="adj1" fmla="val 3240000"/>
            <a:gd name="adj2" fmla="val 7560000"/>
          </a:avLst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Medica - Toxicológica</a:t>
          </a:r>
        </a:p>
      </dsp:txBody>
      <dsp:txXfrm>
        <a:off x="3525830" y="2677065"/>
        <a:ext cx="933724" cy="855913"/>
      </dsp:txXfrm>
    </dsp:sp>
    <dsp:sp modelId="{A79453FD-421D-4E68-A845-0DFE24B90AED}">
      <dsp:nvSpPr>
        <dsp:cNvPr id="0" name=""/>
        <dsp:cNvSpPr/>
      </dsp:nvSpPr>
      <dsp:spPr>
        <a:xfrm>
          <a:off x="2284754" y="327970"/>
          <a:ext cx="3268035" cy="3268035"/>
        </a:xfrm>
        <a:prstGeom prst="pie">
          <a:avLst>
            <a:gd name="adj1" fmla="val 7560000"/>
            <a:gd name="adj2" fmla="val 1188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Investigación de Antecedentes</a:t>
          </a:r>
        </a:p>
      </dsp:txBody>
      <dsp:txXfrm>
        <a:off x="2475390" y="1821151"/>
        <a:ext cx="972629" cy="778103"/>
      </dsp:txXfrm>
    </dsp:sp>
    <dsp:sp modelId="{28F217F5-9AFA-42DF-AEC0-3C1A6A184036}">
      <dsp:nvSpPr>
        <dsp:cNvPr id="0" name=""/>
        <dsp:cNvSpPr/>
      </dsp:nvSpPr>
      <dsp:spPr>
        <a:xfrm>
          <a:off x="2312766" y="240823"/>
          <a:ext cx="3268035" cy="3268035"/>
        </a:xfrm>
        <a:prstGeom prst="pie">
          <a:avLst>
            <a:gd name="adj1" fmla="val 11880000"/>
            <a:gd name="adj2" fmla="val 16200000"/>
          </a:avLst>
        </a:prstGeom>
        <a:solidFill>
          <a:srgbClr val="003B3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Evaluación Psicológica</a:t>
          </a:r>
        </a:p>
      </dsp:txBody>
      <dsp:txXfrm>
        <a:off x="2825536" y="790164"/>
        <a:ext cx="1050439" cy="700293"/>
      </dsp:txXfrm>
    </dsp:sp>
    <dsp:sp modelId="{8EF0E729-8C95-407B-A8C9-87720E743871}">
      <dsp:nvSpPr>
        <dsp:cNvPr id="0" name=""/>
        <dsp:cNvSpPr/>
      </dsp:nvSpPr>
      <dsp:spPr>
        <a:xfrm>
          <a:off x="2200513" y="38516"/>
          <a:ext cx="3672648" cy="367264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38041-F5A3-4BE1-AD16-AF691A97AF7F}">
      <dsp:nvSpPr>
        <dsp:cNvPr id="0" name=""/>
        <dsp:cNvSpPr/>
      </dsp:nvSpPr>
      <dsp:spPr>
        <a:xfrm>
          <a:off x="2230513" y="125635"/>
          <a:ext cx="3672648" cy="367264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03B3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AAC27A-4136-436D-8787-84167FB0598E}">
      <dsp:nvSpPr>
        <dsp:cNvPr id="0" name=""/>
        <dsp:cNvSpPr/>
      </dsp:nvSpPr>
      <dsp:spPr>
        <a:xfrm>
          <a:off x="2156367" y="179488"/>
          <a:ext cx="3672648" cy="367264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990033"/>
        </a:solidFill>
        <a:ln>
          <a:solidFill>
            <a:srgbClr val="A8223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4ABC9-CA17-4770-96F5-BFCE7D80F532}">
      <dsp:nvSpPr>
        <dsp:cNvPr id="0" name=""/>
        <dsp:cNvSpPr/>
      </dsp:nvSpPr>
      <dsp:spPr>
        <a:xfrm>
          <a:off x="2082222" y="125635"/>
          <a:ext cx="3672648" cy="367264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3029B-8462-47C8-95BC-088FE04E7BC3}">
      <dsp:nvSpPr>
        <dsp:cNvPr id="0" name=""/>
        <dsp:cNvSpPr/>
      </dsp:nvSpPr>
      <dsp:spPr>
        <a:xfrm>
          <a:off x="2110613" y="38516"/>
          <a:ext cx="3672648" cy="367264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03B3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E06A-F527-4D84-81F6-0D1A54D9035B}" type="datetimeFigureOut">
              <a:rPr lang="es-MX" smtClean="0"/>
              <a:t>29/10/2025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43818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CA9B-250C-4D16-B955-A8F5A4076B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7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CA9B-250C-4D16-B955-A8F5A4076B2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29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CA9B-250C-4D16-B955-A8F5A4076B2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65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CA9B-250C-4D16-B955-A8F5A4076B20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8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CA9B-250C-4D16-B955-A8F5A4076B20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52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C974C4-3D55-A3F8-046A-4BA5AF85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A20731-34BB-FD5B-20CC-10D3713F2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13" y="402028"/>
            <a:ext cx="4237972" cy="4239878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A2A2E3A-84D2-441E-54CA-42C1F508444F}"/>
              </a:ext>
            </a:extLst>
          </p:cNvPr>
          <p:cNvCxnSpPr>
            <a:cxnSpLocks/>
          </p:cNvCxnSpPr>
          <p:nvPr/>
        </p:nvCxnSpPr>
        <p:spPr>
          <a:xfrm>
            <a:off x="3224518" y="4953000"/>
            <a:ext cx="5742962" cy="0"/>
          </a:xfrm>
          <a:prstGeom prst="line">
            <a:avLst/>
          </a:prstGeom>
          <a:ln w="12700">
            <a:solidFill>
              <a:srgbClr val="C59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6017064" y="5949597"/>
            <a:ext cx="274593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lang="es-MX" sz="4000" spc="0" dirty="0">
                <a:solidFill>
                  <a:srgbClr val="C49B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YUCATÁN</a:t>
            </a:r>
            <a:endParaRPr sz="4000" dirty="0">
              <a:solidFill>
                <a:srgbClr val="C49B6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912692" y="5416401"/>
            <a:ext cx="298559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lang="es-MX" sz="5400" spc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MÉRIDA</a:t>
            </a:r>
            <a:endParaRPr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200" y="1041400"/>
            <a:ext cx="12039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MARCO JURÍDICO Y FUNDAMENTO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pSp>
        <p:nvGrpSpPr>
          <p:cNvPr id="11" name="Grupo 10" title="Categoría del fondo (agrupada)">
            <a:extLst>
              <a:ext uri="{FF2B5EF4-FFF2-40B4-BE49-F238E27FC236}">
                <a16:creationId xmlns:a16="http://schemas.microsoft.com/office/drawing/2014/main" id="{78FA785D-9264-466B-AEAA-8E2A8AC23BFF}"/>
              </a:ext>
            </a:extLst>
          </p:cNvPr>
          <p:cNvGrpSpPr/>
          <p:nvPr/>
        </p:nvGrpSpPr>
        <p:grpSpPr>
          <a:xfrm>
            <a:off x="199544" y="4390040"/>
            <a:ext cx="3837504" cy="913217"/>
            <a:chOff x="79934" y="1817643"/>
            <a:chExt cx="3189285" cy="809851"/>
          </a:xfrm>
        </p:grpSpPr>
        <p:sp>
          <p:nvSpPr>
            <p:cNvPr id="12" name="Marcador de texto 80">
              <a:extLst>
                <a:ext uri="{FF2B5EF4-FFF2-40B4-BE49-F238E27FC236}">
                  <a16:creationId xmlns:a16="http://schemas.microsoft.com/office/drawing/2014/main" id="{9C4D3443-BA55-4194-A10B-882214472236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910839"/>
              <a:ext cx="2391394" cy="716655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endPara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3" name="Marcador de texto 80">
              <a:extLst>
                <a:ext uri="{FF2B5EF4-FFF2-40B4-BE49-F238E27FC236}">
                  <a16:creationId xmlns:a16="http://schemas.microsoft.com/office/drawing/2014/main" id="{4715C3E6-4EE7-4EA6-87A1-B6B0BA92431F}"/>
                </a:ext>
              </a:extLst>
            </p:cNvPr>
            <p:cNvSpPr txBox="1">
              <a:spLocks/>
            </p:cNvSpPr>
            <p:nvPr/>
          </p:nvSpPr>
          <p:spPr>
            <a:xfrm>
              <a:off x="79934" y="1817643"/>
              <a:ext cx="3189285" cy="304840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es-ES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Plan Nacional de Desarrollo</a:t>
              </a:r>
            </a:p>
          </p:txBody>
        </p:sp>
      </p:grpSp>
      <p:grpSp>
        <p:nvGrpSpPr>
          <p:cNvPr id="14" name="Grupo 13" descr="Flechas de globo&#10;">
            <a:extLst>
              <a:ext uri="{FF2B5EF4-FFF2-40B4-BE49-F238E27FC236}">
                <a16:creationId xmlns:a16="http://schemas.microsoft.com/office/drawing/2014/main" id="{298EBE49-96A3-40F1-8428-4AF4B4291BA0}"/>
              </a:ext>
            </a:extLst>
          </p:cNvPr>
          <p:cNvGrpSpPr/>
          <p:nvPr/>
        </p:nvGrpSpPr>
        <p:grpSpPr>
          <a:xfrm flipH="1">
            <a:off x="4033636" y="2118359"/>
            <a:ext cx="878963" cy="340983"/>
            <a:chOff x="10085433" y="2368574"/>
            <a:chExt cx="1482680" cy="6489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1577C73D-7D23-4086-9E31-36EA480B9F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B03A896-E835-4718-8E6D-B9D314B625A6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 title="Categoría del fondo (agrupada)">
            <a:extLst>
              <a:ext uri="{FF2B5EF4-FFF2-40B4-BE49-F238E27FC236}">
                <a16:creationId xmlns:a16="http://schemas.microsoft.com/office/drawing/2014/main" id="{990D619C-FBD3-434E-BFD3-36EFCE176C70}"/>
              </a:ext>
            </a:extLst>
          </p:cNvPr>
          <p:cNvGrpSpPr/>
          <p:nvPr/>
        </p:nvGrpSpPr>
        <p:grpSpPr>
          <a:xfrm>
            <a:off x="1028751" y="3173595"/>
            <a:ext cx="2520620" cy="905859"/>
            <a:chOff x="1498067" y="3014200"/>
            <a:chExt cx="1553475" cy="1380449"/>
          </a:xfrm>
        </p:grpSpPr>
        <p:sp>
          <p:nvSpPr>
            <p:cNvPr id="18" name="Marcador de texto 80">
              <a:extLst>
                <a:ext uri="{FF2B5EF4-FFF2-40B4-BE49-F238E27FC236}">
                  <a16:creationId xmlns:a16="http://schemas.microsoft.com/office/drawing/2014/main" id="{A6878129-A39E-41EB-9E23-2A32984D7CAC}"/>
                </a:ext>
              </a:extLst>
            </p:cNvPr>
            <p:cNvSpPr txBox="1">
              <a:spLocks/>
            </p:cNvSpPr>
            <p:nvPr/>
          </p:nvSpPr>
          <p:spPr>
            <a:xfrm>
              <a:off x="1498067" y="4046830"/>
              <a:ext cx="1553475" cy="347819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es-ES" sz="14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s-ES" sz="16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Artículo 15</a:t>
              </a:r>
              <a:r>
                <a:rPr lang="es-ES" sz="14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</a:p>
          </p:txBody>
        </p:sp>
        <p:sp>
          <p:nvSpPr>
            <p:cNvPr id="19" name="Marcador de texto 80">
              <a:extLst>
                <a:ext uri="{FF2B5EF4-FFF2-40B4-BE49-F238E27FC236}">
                  <a16:creationId xmlns:a16="http://schemas.microsoft.com/office/drawing/2014/main" id="{26769ACA-7442-4E40-A854-8DF89988D616}"/>
                </a:ext>
              </a:extLst>
            </p:cNvPr>
            <p:cNvSpPr txBox="1">
              <a:spLocks/>
            </p:cNvSpPr>
            <p:nvPr/>
          </p:nvSpPr>
          <p:spPr>
            <a:xfrm>
              <a:off x="1589756" y="3014200"/>
              <a:ext cx="1461786" cy="1122515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es-ES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Reglamento Interior de la SABG</a:t>
              </a:r>
            </a:p>
          </p:txBody>
        </p:sp>
      </p:grpSp>
      <p:grpSp>
        <p:nvGrpSpPr>
          <p:cNvPr id="20" name="Grupo 19" descr="Flechas de globo&#10;">
            <a:extLst>
              <a:ext uri="{FF2B5EF4-FFF2-40B4-BE49-F238E27FC236}">
                <a16:creationId xmlns:a16="http://schemas.microsoft.com/office/drawing/2014/main" id="{15ADA92C-D40B-46C7-9ACC-07A371CA5C24}"/>
              </a:ext>
            </a:extLst>
          </p:cNvPr>
          <p:cNvGrpSpPr/>
          <p:nvPr/>
        </p:nvGrpSpPr>
        <p:grpSpPr>
          <a:xfrm flipH="1" flipV="1">
            <a:off x="4154453" y="4859556"/>
            <a:ext cx="779076" cy="340983"/>
            <a:chOff x="10085433" y="2368574"/>
            <a:chExt cx="1482680" cy="6489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9C66FC9-08F4-4F04-A288-760424B64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8496D17F-463A-4AB8-AAAE-F553E9A46C9A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 title="Categoría del fondo (agrupada)">
            <a:extLst>
              <a:ext uri="{FF2B5EF4-FFF2-40B4-BE49-F238E27FC236}">
                <a16:creationId xmlns:a16="http://schemas.microsoft.com/office/drawing/2014/main" id="{B1EA58AE-DF29-4AFB-8B2D-5941C37C8B1C}"/>
              </a:ext>
            </a:extLst>
          </p:cNvPr>
          <p:cNvGrpSpPr/>
          <p:nvPr/>
        </p:nvGrpSpPr>
        <p:grpSpPr>
          <a:xfrm>
            <a:off x="8571177" y="4557640"/>
            <a:ext cx="3544623" cy="1322382"/>
            <a:chOff x="566235" y="4803143"/>
            <a:chExt cx="2968424" cy="1384365"/>
          </a:xfrm>
        </p:grpSpPr>
        <p:sp>
          <p:nvSpPr>
            <p:cNvPr id="24" name="Marcador de texto 80">
              <a:extLst>
                <a:ext uri="{FF2B5EF4-FFF2-40B4-BE49-F238E27FC236}">
                  <a16:creationId xmlns:a16="http://schemas.microsoft.com/office/drawing/2014/main" id="{5CC120CE-241B-46BF-81A1-D0E5864C86E8}"/>
                </a:ext>
              </a:extLst>
            </p:cNvPr>
            <p:cNvSpPr txBox="1">
              <a:spLocks/>
            </p:cNvSpPr>
            <p:nvPr/>
          </p:nvSpPr>
          <p:spPr>
            <a:xfrm>
              <a:off x="566235" y="5470853"/>
              <a:ext cx="2790434" cy="716655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6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1er pilar</a:t>
              </a:r>
            </a:p>
            <a:p>
              <a:pPr marL="0" indent="0" rtl="0">
                <a:buNone/>
              </a:pPr>
              <a:endPara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25" name="Marcador de texto 80">
              <a:extLst>
                <a:ext uri="{FF2B5EF4-FFF2-40B4-BE49-F238E27FC236}">
                  <a16:creationId xmlns:a16="http://schemas.microsoft.com/office/drawing/2014/main" id="{2967B6E6-8BEF-4CB1-8225-6569B5BC6BEC}"/>
                </a:ext>
              </a:extLst>
            </p:cNvPr>
            <p:cNvSpPr txBox="1">
              <a:spLocks/>
            </p:cNvSpPr>
            <p:nvPr/>
          </p:nvSpPr>
          <p:spPr>
            <a:xfrm>
              <a:off x="566235" y="4803143"/>
              <a:ext cx="2968424" cy="360296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Modelo de Prevención y Combate a la Corrupción</a:t>
              </a:r>
              <a:endParaRPr lang="es-ES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26" name="Grupo 25" descr="Flechas de globo&#10;">
            <a:extLst>
              <a:ext uri="{FF2B5EF4-FFF2-40B4-BE49-F238E27FC236}">
                <a16:creationId xmlns:a16="http://schemas.microsoft.com/office/drawing/2014/main" id="{286F7A2F-659A-4006-8D19-8ED4E02D58D6}"/>
              </a:ext>
            </a:extLst>
          </p:cNvPr>
          <p:cNvGrpSpPr/>
          <p:nvPr/>
        </p:nvGrpSpPr>
        <p:grpSpPr>
          <a:xfrm>
            <a:off x="7473054" y="2232991"/>
            <a:ext cx="835213" cy="340983"/>
            <a:chOff x="10085433" y="2368574"/>
            <a:chExt cx="1470538" cy="6489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84E44BF-58C4-4DA8-B6B1-C9E9A39EB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5525" y="2412045"/>
              <a:ext cx="1320446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13AFC16D-113E-464A-BC6B-A0684D4FEE9D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 title="Categoría del fondo (agrupada)">
            <a:extLst>
              <a:ext uri="{FF2B5EF4-FFF2-40B4-BE49-F238E27FC236}">
                <a16:creationId xmlns:a16="http://schemas.microsoft.com/office/drawing/2014/main" id="{059A3F79-6A32-438A-BEFD-DD7037DBEFCC}"/>
              </a:ext>
            </a:extLst>
          </p:cNvPr>
          <p:cNvGrpSpPr/>
          <p:nvPr/>
        </p:nvGrpSpPr>
        <p:grpSpPr>
          <a:xfrm>
            <a:off x="8463734" y="1778464"/>
            <a:ext cx="3178951" cy="1088810"/>
            <a:chOff x="8309926" y="2157688"/>
            <a:chExt cx="3331351" cy="1038764"/>
          </a:xfrm>
        </p:grpSpPr>
        <p:sp>
          <p:nvSpPr>
            <p:cNvPr id="30" name="Marcador de texto 80">
              <a:extLst>
                <a:ext uri="{FF2B5EF4-FFF2-40B4-BE49-F238E27FC236}">
                  <a16:creationId xmlns:a16="http://schemas.microsoft.com/office/drawing/2014/main" id="{7B15D9A6-030E-40B4-B9A4-32A3302EF94F}"/>
                </a:ext>
              </a:extLst>
            </p:cNvPr>
            <p:cNvSpPr txBox="1">
              <a:spLocks/>
            </p:cNvSpPr>
            <p:nvPr/>
          </p:nvSpPr>
          <p:spPr>
            <a:xfrm>
              <a:off x="8314266" y="2789272"/>
              <a:ext cx="2679250" cy="407180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None/>
              </a:pPr>
              <a:r>
                <a:rPr lang="es-ES" sz="14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1ra </a:t>
              </a:r>
              <a:r>
                <a:rPr lang="es-ES" sz="16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República</a:t>
              </a:r>
              <a:endParaRPr lang="es-ES" sz="14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1" name="Marcador de texto 80">
              <a:extLst>
                <a:ext uri="{FF2B5EF4-FFF2-40B4-BE49-F238E27FC236}">
                  <a16:creationId xmlns:a16="http://schemas.microsoft.com/office/drawing/2014/main" id="{78127210-F620-4F8A-89B7-C0962F01ABC5}"/>
                </a:ext>
              </a:extLst>
            </p:cNvPr>
            <p:cNvSpPr txBox="1">
              <a:spLocks/>
            </p:cNvSpPr>
            <p:nvPr/>
          </p:nvSpPr>
          <p:spPr>
            <a:xfrm>
              <a:off x="8309926" y="2157688"/>
              <a:ext cx="3331351" cy="307847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100 Compromisos para el 2do. Piso de la 4T</a:t>
              </a:r>
            </a:p>
          </p:txBody>
        </p:sp>
      </p:grpSp>
      <p:grpSp>
        <p:nvGrpSpPr>
          <p:cNvPr id="32" name="Grupo 31" descr="Flechas de globo&#10;">
            <a:extLst>
              <a:ext uri="{FF2B5EF4-FFF2-40B4-BE49-F238E27FC236}">
                <a16:creationId xmlns:a16="http://schemas.microsoft.com/office/drawing/2014/main" id="{E1D62F4C-F7AD-49CD-8499-3FBAD8FFF4EA}"/>
              </a:ext>
            </a:extLst>
          </p:cNvPr>
          <p:cNvGrpSpPr/>
          <p:nvPr/>
        </p:nvGrpSpPr>
        <p:grpSpPr>
          <a:xfrm flipV="1">
            <a:off x="7548436" y="4660942"/>
            <a:ext cx="779074" cy="340983"/>
            <a:chOff x="10085436" y="2368575"/>
            <a:chExt cx="1482677" cy="6489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493B22ED-AFEC-489C-B59A-F64E19A09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B0F32A56-CAD2-4FF2-8BB9-EFF8FE176A19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9" y="2693042"/>
              <a:ext cx="648934" cy="0"/>
            </a:xfrm>
            <a:prstGeom prst="line">
              <a:avLst/>
            </a:prstGeom>
            <a:ln w="28575">
              <a:solidFill>
                <a:srgbClr val="C49B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Marcador de texto 80">
            <a:extLst>
              <a:ext uri="{FF2B5EF4-FFF2-40B4-BE49-F238E27FC236}">
                <a16:creationId xmlns:a16="http://schemas.microsoft.com/office/drawing/2014/main" id="{5CC120CE-241B-46BF-81A1-D0E5864C86E8}"/>
              </a:ext>
            </a:extLst>
          </p:cNvPr>
          <p:cNvSpPr txBox="1">
            <a:spLocks/>
          </p:cNvSpPr>
          <p:nvPr/>
        </p:nvSpPr>
        <p:spPr>
          <a:xfrm>
            <a:off x="599768" y="4727158"/>
            <a:ext cx="3469440" cy="716655"/>
          </a:xfrm>
          <a:prstGeom prst="rect">
            <a:avLst/>
          </a:prstGeom>
        </p:spPr>
        <p:txBody>
          <a:bodyPr lIns="0" tIns="0" rIns="0" bIns="0"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s-MX" sz="14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República democrática, justa honesta, libre, participativa y responsable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MX" sz="14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Gobierno honesto, sin nepotismo</a:t>
            </a:r>
            <a:endParaRPr lang="es-ES" sz="1100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84E44BF-58C4-4DA8-B6B1-C9E9A39EB246}"/>
              </a:ext>
            </a:extLst>
          </p:cNvPr>
          <p:cNvCxnSpPr>
            <a:cxnSpLocks/>
          </p:cNvCxnSpPr>
          <p:nvPr/>
        </p:nvCxnSpPr>
        <p:spPr>
          <a:xfrm flipH="1">
            <a:off x="7866891" y="3700318"/>
            <a:ext cx="749966" cy="0"/>
          </a:xfrm>
          <a:prstGeom prst="line">
            <a:avLst/>
          </a:prstGeom>
          <a:ln w="28575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 title="Categoría del fondo (agrupada)">
            <a:extLst>
              <a:ext uri="{FF2B5EF4-FFF2-40B4-BE49-F238E27FC236}">
                <a16:creationId xmlns:a16="http://schemas.microsoft.com/office/drawing/2014/main" id="{059A3F79-6A32-438A-BEFD-DD7037DBEFCC}"/>
              </a:ext>
            </a:extLst>
          </p:cNvPr>
          <p:cNvGrpSpPr/>
          <p:nvPr/>
        </p:nvGrpSpPr>
        <p:grpSpPr>
          <a:xfrm>
            <a:off x="8797287" y="3083614"/>
            <a:ext cx="3318513" cy="1281216"/>
            <a:chOff x="8676985" y="1977507"/>
            <a:chExt cx="3543486" cy="1281216"/>
          </a:xfrm>
        </p:grpSpPr>
        <p:sp>
          <p:nvSpPr>
            <p:cNvPr id="40" name="Marcador de texto 80">
              <a:extLst>
                <a:ext uri="{FF2B5EF4-FFF2-40B4-BE49-F238E27FC236}">
                  <a16:creationId xmlns:a16="http://schemas.microsoft.com/office/drawing/2014/main" id="{7B15D9A6-030E-40B4-B9A4-32A3302EF94F}"/>
                </a:ext>
              </a:extLst>
            </p:cNvPr>
            <p:cNvSpPr txBox="1">
              <a:spLocks/>
            </p:cNvSpPr>
            <p:nvPr/>
          </p:nvSpPr>
          <p:spPr>
            <a:xfrm>
              <a:off x="8678192" y="2946951"/>
              <a:ext cx="1351066" cy="311772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>
                <a:buNone/>
              </a:pPr>
              <a:r>
                <a:rPr lang="es-MX" sz="14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Objetivo 1 </a:t>
              </a:r>
              <a:endParaRPr lang="es-ES" sz="14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44" name="Marcador de texto 80">
              <a:extLst>
                <a:ext uri="{FF2B5EF4-FFF2-40B4-BE49-F238E27FC236}">
                  <a16:creationId xmlns:a16="http://schemas.microsoft.com/office/drawing/2014/main" id="{78127210-F620-4F8A-89B7-C0962F01ABC5}"/>
                </a:ext>
              </a:extLst>
            </p:cNvPr>
            <p:cNvSpPr txBox="1">
              <a:spLocks/>
            </p:cNvSpPr>
            <p:nvPr/>
          </p:nvSpPr>
          <p:spPr>
            <a:xfrm>
              <a:off x="8676985" y="1977507"/>
              <a:ext cx="3543486" cy="402069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Programa Sectorial de Anticorrupción y Buen Gobierno 2025-2030</a:t>
              </a:r>
            </a:p>
            <a:p>
              <a:pPr mar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20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47" name="Grupo 46" title="Categoría del fondo (agrupada)">
            <a:extLst>
              <a:ext uri="{FF2B5EF4-FFF2-40B4-BE49-F238E27FC236}">
                <a16:creationId xmlns:a16="http://schemas.microsoft.com/office/drawing/2014/main" id="{990D619C-FBD3-434E-BFD3-36EFCE176C70}"/>
              </a:ext>
            </a:extLst>
          </p:cNvPr>
          <p:cNvGrpSpPr/>
          <p:nvPr/>
        </p:nvGrpSpPr>
        <p:grpSpPr>
          <a:xfrm>
            <a:off x="582901" y="2008605"/>
            <a:ext cx="3208275" cy="674603"/>
            <a:chOff x="733008" y="2781316"/>
            <a:chExt cx="2648476" cy="674603"/>
          </a:xfrm>
        </p:grpSpPr>
        <p:sp>
          <p:nvSpPr>
            <p:cNvPr id="48" name="Marcador de texto 80">
              <a:extLst>
                <a:ext uri="{FF2B5EF4-FFF2-40B4-BE49-F238E27FC236}">
                  <a16:creationId xmlns:a16="http://schemas.microsoft.com/office/drawing/2014/main" id="{A6878129-A39E-41EB-9E23-2A32984D7CAC}"/>
                </a:ext>
              </a:extLst>
            </p:cNvPr>
            <p:cNvSpPr txBox="1">
              <a:spLocks/>
            </p:cNvSpPr>
            <p:nvPr/>
          </p:nvSpPr>
          <p:spPr>
            <a:xfrm>
              <a:off x="733008" y="3127973"/>
              <a:ext cx="2598328" cy="327946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s-ES" sz="1600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Artículo 37, fracción XLV </a:t>
              </a:r>
            </a:p>
          </p:txBody>
        </p:sp>
        <p:sp>
          <p:nvSpPr>
            <p:cNvPr id="49" name="Marcador de texto 80">
              <a:extLst>
                <a:ext uri="{FF2B5EF4-FFF2-40B4-BE49-F238E27FC236}">
                  <a16:creationId xmlns:a16="http://schemas.microsoft.com/office/drawing/2014/main" id="{26769ACA-7442-4E40-A854-8DF89988D616}"/>
                </a:ext>
              </a:extLst>
            </p:cNvPr>
            <p:cNvSpPr txBox="1">
              <a:spLocks/>
            </p:cNvSpPr>
            <p:nvPr/>
          </p:nvSpPr>
          <p:spPr>
            <a:xfrm>
              <a:off x="975038" y="2781316"/>
              <a:ext cx="2406446" cy="314264"/>
            </a:xfrm>
            <a:prstGeom prst="rect">
              <a:avLst/>
            </a:prstGeom>
          </p:spPr>
          <p:txBody>
            <a:bodyPr lIns="0" tIns="0" rIns="0" bIns="0" rtlCol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0">
                <a:buNone/>
              </a:pPr>
              <a:r>
                <a:rPr lang="es-ES" sz="2000" b="1" dirty="0">
                  <a:solidFill>
                    <a:srgbClr val="A8223F"/>
                  </a:solidFill>
                  <a:latin typeface="Lato" panose="020F0502020204030203"/>
                  <a:ea typeface="Noto Sans" panose="020B0502040504020204" pitchFamily="34" charset="0"/>
                  <a:cs typeface="Noto Sans" panose="020B0502040504020204" pitchFamily="34" charset="0"/>
                </a:rPr>
                <a:t>Ley Orgánica de la APF</a:t>
              </a:r>
            </a:p>
          </p:txBody>
        </p:sp>
      </p:grp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84E44BF-58C4-4DA8-B6B1-C9E9A39EB246}"/>
              </a:ext>
            </a:extLst>
          </p:cNvPr>
          <p:cNvCxnSpPr>
            <a:cxnSpLocks/>
          </p:cNvCxnSpPr>
          <p:nvPr/>
        </p:nvCxnSpPr>
        <p:spPr>
          <a:xfrm flipH="1">
            <a:off x="3675064" y="3724222"/>
            <a:ext cx="749966" cy="0"/>
          </a:xfrm>
          <a:prstGeom prst="line">
            <a:avLst/>
          </a:prstGeom>
          <a:ln w="28575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108"/>
          <a:stretch/>
        </p:blipFill>
        <p:spPr>
          <a:xfrm>
            <a:off x="4524267" y="2110704"/>
            <a:ext cx="3095733" cy="3042860"/>
          </a:xfrm>
          <a:prstGeom prst="ellipse">
            <a:avLst/>
          </a:prstGeom>
          <a:solidFill>
            <a:srgbClr val="660033"/>
          </a:solidFill>
          <a:ln w="63500" cap="rnd"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843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857" y="1116969"/>
            <a:ext cx="106520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FUNCIONES Y OBJETIVO DE LA DGEC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1" name="Google Shape;2546;p56"/>
          <p:cNvSpPr txBox="1"/>
          <p:nvPr/>
        </p:nvSpPr>
        <p:spPr>
          <a:xfrm>
            <a:off x="791093" y="2136221"/>
            <a:ext cx="10910829" cy="4924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20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Adscrita: </a:t>
            </a:r>
            <a:r>
              <a:rPr lang="es-MX" sz="20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a la Unidad de Políticas para el Servicio Público.</a:t>
            </a:r>
          </a:p>
        </p:txBody>
      </p:sp>
      <p:sp>
        <p:nvSpPr>
          <p:cNvPr id="3" name="Google Shape;2546;p56">
            <a:extLst>
              <a:ext uri="{FF2B5EF4-FFF2-40B4-BE49-F238E27FC236}">
                <a16:creationId xmlns:a16="http://schemas.microsoft.com/office/drawing/2014/main" id="{DB1F6EE1-EC4F-06CF-2B7E-4D0A1E874745}"/>
              </a:ext>
            </a:extLst>
          </p:cNvPr>
          <p:cNvSpPr txBox="1"/>
          <p:nvPr/>
        </p:nvSpPr>
        <p:spPr>
          <a:xfrm>
            <a:off x="731857" y="2800206"/>
            <a:ext cx="7573944" cy="141574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s-MX" sz="20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Atribución:  </a:t>
            </a:r>
            <a:r>
              <a:rPr lang="es-MX" sz="20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instrumentar el proceso de evaluación de confianza de las PSP que ocupen cargos </a:t>
            </a:r>
            <a:r>
              <a:rPr lang="es-MX" sz="20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estratégicos, de riesgo o de alto nivel</a:t>
            </a:r>
            <a:r>
              <a:rPr lang="es-MX" sz="20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 en la APF, para efectos de su ingreso, reingreso, permanencia o cualquier otro movimiento en el servicio público.</a:t>
            </a:r>
          </a:p>
        </p:txBody>
      </p:sp>
      <p:sp>
        <p:nvSpPr>
          <p:cNvPr id="5" name="Google Shape;2546;p56">
            <a:extLst>
              <a:ext uri="{FF2B5EF4-FFF2-40B4-BE49-F238E27FC236}">
                <a16:creationId xmlns:a16="http://schemas.microsoft.com/office/drawing/2014/main" id="{3AE0F903-FB74-71B0-B707-FABB4C58FD11}"/>
              </a:ext>
            </a:extLst>
          </p:cNvPr>
          <p:cNvSpPr txBox="1"/>
          <p:nvPr/>
        </p:nvSpPr>
        <p:spPr>
          <a:xfrm>
            <a:off x="731857" y="4234629"/>
            <a:ext cx="7573944" cy="11079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s-MX" sz="20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Aplicando:  </a:t>
            </a:r>
            <a:r>
              <a:rPr lang="es-MX" sz="200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exámenes médicos, </a:t>
            </a:r>
            <a:r>
              <a:rPr lang="es-MX" sz="20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toxicológico, socioeconómico, psicológico, psicotécnico y los demás que establezcan las disposiciones jurídicas aplicables.</a:t>
            </a:r>
          </a:p>
        </p:txBody>
      </p:sp>
      <p:grpSp>
        <p:nvGrpSpPr>
          <p:cNvPr id="6" name="Google Shape;8504;p14">
            <a:extLst>
              <a:ext uri="{FF2B5EF4-FFF2-40B4-BE49-F238E27FC236}">
                <a16:creationId xmlns:a16="http://schemas.microsoft.com/office/drawing/2014/main" id="{63C08C0F-AD8C-D665-D212-ADE74324420D}"/>
              </a:ext>
            </a:extLst>
          </p:cNvPr>
          <p:cNvGrpSpPr/>
          <p:nvPr/>
        </p:nvGrpSpPr>
        <p:grpSpPr>
          <a:xfrm>
            <a:off x="428580" y="2150807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7" name="Google Shape;8505;p14">
              <a:extLst>
                <a:ext uri="{FF2B5EF4-FFF2-40B4-BE49-F238E27FC236}">
                  <a16:creationId xmlns:a16="http://schemas.microsoft.com/office/drawing/2014/main" id="{90E758CA-A2AA-F196-122B-C0F3136CA7AA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8" name="Google Shape;8506;p14">
              <a:extLst>
                <a:ext uri="{FF2B5EF4-FFF2-40B4-BE49-F238E27FC236}">
                  <a16:creationId xmlns:a16="http://schemas.microsoft.com/office/drawing/2014/main" id="{D39D5A57-98BB-C649-3D86-78B6DE6569AB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grpSp>
        <p:nvGrpSpPr>
          <p:cNvPr id="9" name="Google Shape;8504;p14">
            <a:extLst>
              <a:ext uri="{FF2B5EF4-FFF2-40B4-BE49-F238E27FC236}">
                <a16:creationId xmlns:a16="http://schemas.microsoft.com/office/drawing/2014/main" id="{BC249C5C-13F2-E166-3097-890C45CC4065}"/>
              </a:ext>
            </a:extLst>
          </p:cNvPr>
          <p:cNvGrpSpPr/>
          <p:nvPr/>
        </p:nvGrpSpPr>
        <p:grpSpPr>
          <a:xfrm>
            <a:off x="393809" y="2892343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3" name="Google Shape;8505;p14">
              <a:extLst>
                <a:ext uri="{FF2B5EF4-FFF2-40B4-BE49-F238E27FC236}">
                  <a16:creationId xmlns:a16="http://schemas.microsoft.com/office/drawing/2014/main" id="{1D2752E8-7762-4AF6-B449-42F244A25DBE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14" name="Google Shape;8506;p14">
              <a:extLst>
                <a:ext uri="{FF2B5EF4-FFF2-40B4-BE49-F238E27FC236}">
                  <a16:creationId xmlns:a16="http://schemas.microsoft.com/office/drawing/2014/main" id="{2A27D6E1-A302-D5AC-BBED-D794DE681B3A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grpSp>
        <p:nvGrpSpPr>
          <p:cNvPr id="15" name="Google Shape;8504;p14">
            <a:extLst>
              <a:ext uri="{FF2B5EF4-FFF2-40B4-BE49-F238E27FC236}">
                <a16:creationId xmlns:a16="http://schemas.microsoft.com/office/drawing/2014/main" id="{AB9319E4-7803-F95F-1C03-2D4DA498AA27}"/>
              </a:ext>
            </a:extLst>
          </p:cNvPr>
          <p:cNvGrpSpPr/>
          <p:nvPr/>
        </p:nvGrpSpPr>
        <p:grpSpPr>
          <a:xfrm>
            <a:off x="373439" y="4353565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6" name="Google Shape;8505;p14">
              <a:extLst>
                <a:ext uri="{FF2B5EF4-FFF2-40B4-BE49-F238E27FC236}">
                  <a16:creationId xmlns:a16="http://schemas.microsoft.com/office/drawing/2014/main" id="{E330D4F2-6C61-82FC-528E-9502B43DBEA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17" name="Google Shape;8506;p14">
              <a:extLst>
                <a:ext uri="{FF2B5EF4-FFF2-40B4-BE49-F238E27FC236}">
                  <a16:creationId xmlns:a16="http://schemas.microsoft.com/office/drawing/2014/main" id="{C57EF325-97E7-FF8B-6733-00C7C889DB9F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pic>
        <p:nvPicPr>
          <p:cNvPr id="18" name="Marcador de posición de contenido 13">
            <a:extLst>
              <a:ext uri="{FF2B5EF4-FFF2-40B4-BE49-F238E27FC236}">
                <a16:creationId xmlns:a16="http://schemas.microsoft.com/office/drawing/2014/main" id="{F809D889-E1A7-A42C-441E-07CFE93B3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63" y="2008710"/>
            <a:ext cx="3463355" cy="318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891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13693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5906" y="974120"/>
            <a:ext cx="115062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PERSONAL A EVALUAR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703869" y="1676400"/>
            <a:ext cx="2629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s-MX" sz="2000" b="1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APF Paraestatales</a:t>
            </a:r>
            <a:r>
              <a:rPr lang="es-MX" sz="2000" b="1" baseline="30000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 4</a:t>
            </a:r>
            <a:endParaRPr lang="es-MX" sz="2000" b="1" kern="1200" baseline="30000" dirty="0">
              <a:solidFill>
                <a:srgbClr val="A8223F"/>
              </a:solidFill>
              <a:latin typeface="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13034" y="1694526"/>
            <a:ext cx="3617576" cy="707886"/>
          </a:xfrm>
          <a:prstGeom prst="rect">
            <a:avLst/>
          </a:prstGeom>
          <a:gradFill flip="none" rotWithShape="1">
            <a:gsLst>
              <a:gs pos="0">
                <a:srgbClr val="A8223F">
                  <a:shade val="30000"/>
                  <a:satMod val="115000"/>
                </a:srgbClr>
              </a:gs>
              <a:gs pos="50000">
                <a:srgbClr val="A8223F">
                  <a:shade val="67500"/>
                  <a:satMod val="115000"/>
                </a:srgbClr>
              </a:gs>
              <a:gs pos="100000">
                <a:srgbClr val="A8223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A8223F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Personas Servidoras Públicas</a:t>
            </a:r>
            <a:r>
              <a:rPr lang="es-MX" sz="2000" b="1" baseline="30000" dirty="0">
                <a:solidFill>
                  <a:schemeClr val="bg1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5</a:t>
            </a:r>
            <a:endParaRPr lang="es-MX" sz="2000" b="1" kern="1200" baseline="30000" dirty="0">
              <a:solidFill>
                <a:schemeClr val="bg1"/>
              </a:solidFill>
              <a:latin typeface="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209705" y="2093980"/>
            <a:ext cx="3617577" cy="0"/>
          </a:xfrm>
          <a:prstGeom prst="line">
            <a:avLst/>
          </a:prstGeom>
          <a:ln>
            <a:solidFill>
              <a:srgbClr val="9672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pic>
        <p:nvPicPr>
          <p:cNvPr id="67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440736"/>
            <a:ext cx="1159942" cy="1127574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Grupo 67"/>
          <p:cNvGrpSpPr/>
          <p:nvPr/>
        </p:nvGrpSpPr>
        <p:grpSpPr>
          <a:xfrm>
            <a:off x="842777" y="2209800"/>
            <a:ext cx="1219200" cy="1145335"/>
            <a:chOff x="1164796" y="2254132"/>
            <a:chExt cx="2083882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Elipse 68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70" name="Grupo 69"/>
            <p:cNvGrpSpPr/>
            <p:nvPr/>
          </p:nvGrpSpPr>
          <p:grpSpPr>
            <a:xfrm>
              <a:off x="1188012" y="2305818"/>
              <a:ext cx="2060666" cy="1307345"/>
              <a:chOff x="1199321" y="2245925"/>
              <a:chExt cx="2060666" cy="1307345"/>
            </a:xfrm>
          </p:grpSpPr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199321" y="2652731"/>
                <a:ext cx="2060666" cy="900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Oficina de la Presidencia de la República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514498" y="2245925"/>
                <a:ext cx="1430314" cy="600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1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73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20" y="2946232"/>
            <a:ext cx="1151121" cy="1169198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upo 73"/>
          <p:cNvGrpSpPr/>
          <p:nvPr/>
        </p:nvGrpSpPr>
        <p:grpSpPr>
          <a:xfrm>
            <a:off x="2567375" y="2634953"/>
            <a:ext cx="1219688" cy="1153381"/>
            <a:chOff x="1164796" y="2254132"/>
            <a:chExt cx="2083885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5" name="Elipse 74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76" name="Grupo 75"/>
            <p:cNvGrpSpPr/>
            <p:nvPr/>
          </p:nvGrpSpPr>
          <p:grpSpPr>
            <a:xfrm>
              <a:off x="1188015" y="2533739"/>
              <a:ext cx="2060666" cy="1156538"/>
              <a:chOff x="1199324" y="2473846"/>
              <a:chExt cx="2060666" cy="1156538"/>
            </a:xfrm>
          </p:grpSpPr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199324" y="2988354"/>
                <a:ext cx="2060666" cy="642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Secretarías</a:t>
                </a:r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</a:rPr>
                  <a:t> de Estado</a:t>
                </a:r>
              </a:p>
            </p:txBody>
          </p:sp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484158" y="2473846"/>
                <a:ext cx="1430314" cy="596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23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79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9" y="4040339"/>
            <a:ext cx="1182698" cy="1143654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0" name="Grupo 79"/>
          <p:cNvGrpSpPr/>
          <p:nvPr/>
        </p:nvGrpSpPr>
        <p:grpSpPr>
          <a:xfrm>
            <a:off x="956206" y="3657600"/>
            <a:ext cx="1198025" cy="1147913"/>
            <a:chOff x="1164796" y="2254132"/>
            <a:chExt cx="2083885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1" name="Elipse 80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82" name="Grupo 81"/>
            <p:cNvGrpSpPr/>
            <p:nvPr/>
          </p:nvGrpSpPr>
          <p:grpSpPr>
            <a:xfrm>
              <a:off x="1188015" y="2533739"/>
              <a:ext cx="2060666" cy="1185562"/>
              <a:chOff x="1199324" y="2473846"/>
              <a:chExt cx="2060666" cy="1185562"/>
            </a:xfrm>
          </p:grpSpPr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199324" y="3014320"/>
                <a:ext cx="2060666" cy="645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Consejería Jurídica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484158" y="2473846"/>
                <a:ext cx="1430314" cy="599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1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85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48" y="4416343"/>
            <a:ext cx="1159942" cy="111374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upo 85"/>
          <p:cNvGrpSpPr/>
          <p:nvPr/>
        </p:nvGrpSpPr>
        <p:grpSpPr>
          <a:xfrm>
            <a:off x="2567375" y="3996955"/>
            <a:ext cx="1347770" cy="1155189"/>
            <a:chOff x="1015226" y="2183019"/>
            <a:chExt cx="2366908" cy="178967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7" name="Elipse 86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88" name="Grupo 87"/>
            <p:cNvGrpSpPr/>
            <p:nvPr/>
          </p:nvGrpSpPr>
          <p:grpSpPr>
            <a:xfrm>
              <a:off x="1015226" y="2183019"/>
              <a:ext cx="2366908" cy="1348480"/>
              <a:chOff x="1026535" y="2123126"/>
              <a:chExt cx="2366908" cy="1348480"/>
            </a:xfrm>
          </p:grpSpPr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026535" y="2541803"/>
                <a:ext cx="2366908" cy="929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Órganos Administrativos Desconcentrados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484157" y="2123126"/>
                <a:ext cx="1430315" cy="61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72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91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51" y="2630938"/>
            <a:ext cx="1151121" cy="112942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2" name="Grupo 91"/>
          <p:cNvGrpSpPr/>
          <p:nvPr/>
        </p:nvGrpSpPr>
        <p:grpSpPr>
          <a:xfrm>
            <a:off x="4859259" y="2249938"/>
            <a:ext cx="1312941" cy="1145335"/>
            <a:chOff x="1055282" y="2254132"/>
            <a:chExt cx="2361513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" name="Elipse 92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94" name="Grupo 93"/>
            <p:cNvGrpSpPr/>
            <p:nvPr/>
          </p:nvGrpSpPr>
          <p:grpSpPr>
            <a:xfrm>
              <a:off x="1055282" y="2305818"/>
              <a:ext cx="2361513" cy="1106315"/>
              <a:chOff x="1066591" y="2245925"/>
              <a:chExt cx="2361513" cy="1106315"/>
            </a:xfrm>
          </p:grpSpPr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066591" y="2705700"/>
                <a:ext cx="2361513" cy="646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Organismos Descentralizados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514498" y="2245925"/>
                <a:ext cx="1430314" cy="600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102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97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8" y="2960063"/>
            <a:ext cx="1159942" cy="112942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8" name="Grupo 97"/>
          <p:cNvGrpSpPr/>
          <p:nvPr/>
        </p:nvGrpSpPr>
        <p:grpSpPr>
          <a:xfrm>
            <a:off x="6611825" y="2667000"/>
            <a:ext cx="1160575" cy="1089196"/>
            <a:chOff x="1164796" y="2254132"/>
            <a:chExt cx="2085516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Elipse 98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100" name="Grupo 99"/>
            <p:cNvGrpSpPr/>
            <p:nvPr/>
          </p:nvGrpSpPr>
          <p:grpSpPr>
            <a:xfrm>
              <a:off x="1189646" y="2270914"/>
              <a:ext cx="2060666" cy="1594474"/>
              <a:chOff x="1200955" y="2211021"/>
              <a:chExt cx="2060666" cy="1594474"/>
            </a:xfrm>
          </p:grpSpPr>
          <p:sp>
            <p:nvSpPr>
              <p:cNvPr id="101" name="CuadroTexto 100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200955" y="2591452"/>
                <a:ext cx="2060666" cy="1214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Empresas de Participación Estatal Mayoritaria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102" name="CuadroTexto 101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516132" y="2211021"/>
                <a:ext cx="1430315" cy="631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72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pic>
        <p:nvPicPr>
          <p:cNvPr id="103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19" y="4083236"/>
            <a:ext cx="1182698" cy="1143653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4" name="Grupo 103"/>
          <p:cNvGrpSpPr/>
          <p:nvPr/>
        </p:nvGrpSpPr>
        <p:grpSpPr>
          <a:xfrm>
            <a:off x="5125186" y="3657600"/>
            <a:ext cx="1148462" cy="1163311"/>
            <a:chOff x="1164796" y="2254132"/>
            <a:chExt cx="2083885" cy="15022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Elipse 104"/>
            <p:cNvSpPr/>
            <p:nvPr/>
          </p:nvSpPr>
          <p:spPr>
            <a:xfrm>
              <a:off x="1164796" y="2254132"/>
              <a:ext cx="2046419" cy="1502230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"/>
              </a:endParaRPr>
            </a:p>
          </p:txBody>
        </p:sp>
        <p:grpSp>
          <p:nvGrpSpPr>
            <p:cNvPr id="106" name="Grupo 105"/>
            <p:cNvGrpSpPr/>
            <p:nvPr/>
          </p:nvGrpSpPr>
          <p:grpSpPr>
            <a:xfrm>
              <a:off x="1188015" y="2457771"/>
              <a:ext cx="2060666" cy="1063176"/>
              <a:chOff x="1199324" y="2397878"/>
              <a:chExt cx="2060666" cy="1063176"/>
            </a:xfrm>
          </p:grpSpPr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D9A42491-AE58-42F2-9776-AFC1BEDE2CE7}"/>
                  </a:ext>
                </a:extLst>
              </p:cNvPr>
              <p:cNvSpPr txBox="1"/>
              <p:nvPr/>
            </p:nvSpPr>
            <p:spPr>
              <a:xfrm>
                <a:off x="1199324" y="2883040"/>
                <a:ext cx="2060666" cy="578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100" dirty="0">
                    <a:solidFill>
                      <a:schemeClr val="bg1"/>
                    </a:solidFill>
                    <a:latin typeface=""/>
                    <a:ea typeface="Noto Sans" panose="020B0604020202020204" charset="0"/>
                    <a:cs typeface="Noto Sans Medium" panose="020B0502040504020204" pitchFamily="34" charset="0"/>
                  </a:rPr>
                  <a:t>Fideicomisos Públicos</a:t>
                </a:r>
                <a:endParaRPr lang="es-MX" sz="1100" dirty="0">
                  <a:solidFill>
                    <a:schemeClr val="bg1"/>
                  </a:solidFill>
                  <a:latin typeface=""/>
                  <a:ea typeface="Noto Sans" panose="020B0604020202020204" charset="0"/>
                </a:endParaRPr>
              </a:p>
            </p:txBody>
          </p:sp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D9FE1631-A36B-4EDC-ABA3-943425BAC53C}"/>
                  </a:ext>
                </a:extLst>
              </p:cNvPr>
              <p:cNvSpPr txBox="1"/>
              <p:nvPr/>
            </p:nvSpPr>
            <p:spPr>
              <a:xfrm>
                <a:off x="1484157" y="2397878"/>
                <a:ext cx="1430314" cy="51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"/>
                    <a:ea typeface="Noto Sans" panose="020B0502040504020204" pitchFamily="34" charset="0"/>
                    <a:cs typeface="Noto Sans" panose="020B0502040504020204" pitchFamily="34" charset="0"/>
                  </a:rPr>
                  <a:t>9</a:t>
                </a:r>
                <a:endParaRPr lang="es-MX" sz="3600" dirty="0">
                  <a:solidFill>
                    <a:schemeClr val="bg1"/>
                  </a:solidFill>
                  <a:latin typeface=""/>
                </a:endParaRPr>
              </a:p>
            </p:txBody>
          </p:sp>
        </p:grpSp>
      </p:grpSp>
      <p:sp>
        <p:nvSpPr>
          <p:cNvPr id="109" name="CuadroTexto 108"/>
          <p:cNvSpPr txBox="1"/>
          <p:nvPr/>
        </p:nvSpPr>
        <p:spPr>
          <a:xfrm>
            <a:off x="4251406" y="5233476"/>
            <a:ext cx="352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aseline="30000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r>
              <a:rPr lang="es-MX" sz="1200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 No considera Empresas Públicas del Estado.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693729-4F80-486C-EB86-4C9A53CE870A}"/>
              </a:ext>
            </a:extLst>
          </p:cNvPr>
          <p:cNvSpPr/>
          <p:nvPr/>
        </p:nvSpPr>
        <p:spPr>
          <a:xfrm>
            <a:off x="729032" y="1694526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s-MX" sz="2000" b="1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APF Centralizada</a:t>
            </a:r>
            <a:endParaRPr lang="es-MX" sz="2000" b="1" kern="1200" dirty="0">
              <a:solidFill>
                <a:srgbClr val="A8223F"/>
              </a:solidFill>
              <a:latin typeface="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323DB16-CB3F-EC63-5529-B91522BB3887}"/>
              </a:ext>
            </a:extLst>
          </p:cNvPr>
          <p:cNvCxnSpPr/>
          <p:nvPr/>
        </p:nvCxnSpPr>
        <p:spPr>
          <a:xfrm>
            <a:off x="96211" y="2112106"/>
            <a:ext cx="3617577" cy="0"/>
          </a:xfrm>
          <a:prstGeom prst="line">
            <a:avLst/>
          </a:prstGeom>
          <a:ln>
            <a:solidFill>
              <a:srgbClr val="9672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176DB337-D102-BA3B-9D8A-584A75BF5232}"/>
              </a:ext>
            </a:extLst>
          </p:cNvPr>
          <p:cNvSpPr/>
          <p:nvPr/>
        </p:nvSpPr>
        <p:spPr>
          <a:xfrm>
            <a:off x="8285129" y="2971800"/>
            <a:ext cx="3626977" cy="400110"/>
          </a:xfrm>
          <a:prstGeom prst="rect">
            <a:avLst/>
          </a:prstGeom>
          <a:gradFill flip="none" rotWithShape="1">
            <a:gsLst>
              <a:gs pos="0">
                <a:srgbClr val="A8223F">
                  <a:shade val="30000"/>
                  <a:satMod val="115000"/>
                </a:srgbClr>
              </a:gs>
              <a:gs pos="50000">
                <a:srgbClr val="A8223F">
                  <a:shade val="67500"/>
                  <a:satMod val="115000"/>
                </a:srgbClr>
              </a:gs>
              <a:gs pos="100000">
                <a:srgbClr val="A8223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A8223F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s-MX" sz="2000" b="1" dirty="0">
                <a:solidFill>
                  <a:schemeClr val="bg1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Cargos</a:t>
            </a:r>
            <a:endParaRPr lang="es-MX" sz="2000" b="1" kern="1200" baseline="30000" dirty="0">
              <a:solidFill>
                <a:schemeClr val="bg1"/>
              </a:solidFill>
              <a:latin typeface="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5594A6E-1F77-8E86-B307-8CAA0E76D362}"/>
              </a:ext>
            </a:extLst>
          </p:cNvPr>
          <p:cNvCxnSpPr/>
          <p:nvPr/>
        </p:nvCxnSpPr>
        <p:spPr>
          <a:xfrm flipV="1">
            <a:off x="8294529" y="3387774"/>
            <a:ext cx="3617577" cy="405"/>
          </a:xfrm>
          <a:prstGeom prst="line">
            <a:avLst/>
          </a:prstGeom>
          <a:ln>
            <a:solidFill>
              <a:srgbClr val="9672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F54FC-416D-CF03-DAE1-E2AFC0CBC773}"/>
              </a:ext>
            </a:extLst>
          </p:cNvPr>
          <p:cNvSpPr txBox="1"/>
          <p:nvPr/>
        </p:nvSpPr>
        <p:spPr>
          <a:xfrm>
            <a:off x="8764234" y="2439992"/>
            <a:ext cx="281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1,638,611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564A14-EBD7-886A-3DE4-9A7C59CF97E4}"/>
              </a:ext>
            </a:extLst>
          </p:cNvPr>
          <p:cNvSpPr txBox="1"/>
          <p:nvPr/>
        </p:nvSpPr>
        <p:spPr>
          <a:xfrm>
            <a:off x="8727149" y="3547484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Estratégicos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594A7A-CCA7-CB5F-3E53-89870355B611}"/>
              </a:ext>
            </a:extLst>
          </p:cNvPr>
          <p:cNvSpPr txBox="1"/>
          <p:nvPr/>
        </p:nvSpPr>
        <p:spPr>
          <a:xfrm>
            <a:off x="8727149" y="3918306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Riesgo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383B6-F848-2D87-05A9-0EC571F21B1A}"/>
              </a:ext>
            </a:extLst>
          </p:cNvPr>
          <p:cNvSpPr txBox="1"/>
          <p:nvPr/>
        </p:nvSpPr>
        <p:spPr>
          <a:xfrm>
            <a:off x="8738217" y="4324289"/>
            <a:ext cx="217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Alto nivel</a:t>
            </a:r>
          </a:p>
        </p:txBody>
      </p:sp>
      <p:grpSp>
        <p:nvGrpSpPr>
          <p:cNvPr id="15" name="Google Shape;8504;p14">
            <a:extLst>
              <a:ext uri="{FF2B5EF4-FFF2-40B4-BE49-F238E27FC236}">
                <a16:creationId xmlns:a16="http://schemas.microsoft.com/office/drawing/2014/main" id="{87ECD389-68F0-FB1E-908B-8643778806AF}"/>
              </a:ext>
            </a:extLst>
          </p:cNvPr>
          <p:cNvGrpSpPr/>
          <p:nvPr/>
        </p:nvGrpSpPr>
        <p:grpSpPr>
          <a:xfrm>
            <a:off x="8442871" y="3641332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6" name="Google Shape;8505;p14">
              <a:extLst>
                <a:ext uri="{FF2B5EF4-FFF2-40B4-BE49-F238E27FC236}">
                  <a16:creationId xmlns:a16="http://schemas.microsoft.com/office/drawing/2014/main" id="{34A61DDC-D43B-4C4F-D732-4B50FF71FE92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17" name="Google Shape;8506;p14">
              <a:extLst>
                <a:ext uri="{FF2B5EF4-FFF2-40B4-BE49-F238E27FC236}">
                  <a16:creationId xmlns:a16="http://schemas.microsoft.com/office/drawing/2014/main" id="{7D73070E-CC68-0F20-9260-EE97D00A40A2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grpSp>
        <p:nvGrpSpPr>
          <p:cNvPr id="19" name="Google Shape;8504;p14">
            <a:extLst>
              <a:ext uri="{FF2B5EF4-FFF2-40B4-BE49-F238E27FC236}">
                <a16:creationId xmlns:a16="http://schemas.microsoft.com/office/drawing/2014/main" id="{207863EF-8D15-FAE4-AB34-180746387298}"/>
              </a:ext>
            </a:extLst>
          </p:cNvPr>
          <p:cNvGrpSpPr/>
          <p:nvPr/>
        </p:nvGrpSpPr>
        <p:grpSpPr>
          <a:xfrm>
            <a:off x="8442871" y="4004377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0" name="Google Shape;8505;p14">
              <a:extLst>
                <a:ext uri="{FF2B5EF4-FFF2-40B4-BE49-F238E27FC236}">
                  <a16:creationId xmlns:a16="http://schemas.microsoft.com/office/drawing/2014/main" id="{543DF5B5-F033-C0C1-F41F-14AB73D90ED8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21" name="Google Shape;8506;p14">
              <a:extLst>
                <a:ext uri="{FF2B5EF4-FFF2-40B4-BE49-F238E27FC236}">
                  <a16:creationId xmlns:a16="http://schemas.microsoft.com/office/drawing/2014/main" id="{380B9B8B-F163-48DA-6B9F-EFDAF6C003D2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grpSp>
        <p:nvGrpSpPr>
          <p:cNvPr id="22" name="Google Shape;8504;p14">
            <a:extLst>
              <a:ext uri="{FF2B5EF4-FFF2-40B4-BE49-F238E27FC236}">
                <a16:creationId xmlns:a16="http://schemas.microsoft.com/office/drawing/2014/main" id="{CDDC2016-5CAF-4F7B-72FC-DAADE734339B}"/>
              </a:ext>
            </a:extLst>
          </p:cNvPr>
          <p:cNvGrpSpPr/>
          <p:nvPr/>
        </p:nvGrpSpPr>
        <p:grpSpPr>
          <a:xfrm>
            <a:off x="8458200" y="4397722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3" name="Google Shape;8505;p14">
              <a:extLst>
                <a:ext uri="{FF2B5EF4-FFF2-40B4-BE49-F238E27FC236}">
                  <a16:creationId xmlns:a16="http://schemas.microsoft.com/office/drawing/2014/main" id="{EA75957D-B509-6184-9272-7762D388FA8F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24" name="Google Shape;8506;p14">
              <a:extLst>
                <a:ext uri="{FF2B5EF4-FFF2-40B4-BE49-F238E27FC236}">
                  <a16:creationId xmlns:a16="http://schemas.microsoft.com/office/drawing/2014/main" id="{BADC694B-8767-A9AE-E665-705188525C79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grpSp>
        <p:nvGrpSpPr>
          <p:cNvPr id="25" name="Google Shape;8504;p14">
            <a:extLst>
              <a:ext uri="{FF2B5EF4-FFF2-40B4-BE49-F238E27FC236}">
                <a16:creationId xmlns:a16="http://schemas.microsoft.com/office/drawing/2014/main" id="{29D6E2CF-691A-C789-2C0A-B1117BD1BE4C}"/>
              </a:ext>
            </a:extLst>
          </p:cNvPr>
          <p:cNvGrpSpPr/>
          <p:nvPr/>
        </p:nvGrpSpPr>
        <p:grpSpPr>
          <a:xfrm>
            <a:off x="8422376" y="2533571"/>
            <a:ext cx="306035" cy="274037"/>
            <a:chOff x="5216456" y="3725484"/>
            <a:chExt cx="356196" cy="265631"/>
          </a:xfrm>
          <a:solidFill>
            <a:srgbClr val="C49B6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6" name="Google Shape;8505;p14">
              <a:extLst>
                <a:ext uri="{FF2B5EF4-FFF2-40B4-BE49-F238E27FC236}">
                  <a16:creationId xmlns:a16="http://schemas.microsoft.com/office/drawing/2014/main" id="{E3F58930-C275-ECCF-E762-B834784F0562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  <p:sp>
          <p:nvSpPr>
            <p:cNvPr id="27" name="Google Shape;8506;p14">
              <a:extLst>
                <a:ext uri="{FF2B5EF4-FFF2-40B4-BE49-F238E27FC236}">
                  <a16:creationId xmlns:a16="http://schemas.microsoft.com/office/drawing/2014/main" id="{64FDF6A2-C4BB-68DF-25DF-73F5EFA71B55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rgbClr val="C49B6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cs typeface="Arial"/>
                <a:sym typeface="Arial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38C437C-6EBF-9E39-3808-F332C85446A3}"/>
              </a:ext>
            </a:extLst>
          </p:cNvPr>
          <p:cNvSpPr txBox="1"/>
          <p:nvPr/>
        </p:nvSpPr>
        <p:spPr>
          <a:xfrm>
            <a:off x="8285129" y="5098672"/>
            <a:ext cx="390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aseline="30000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5</a:t>
            </a:r>
            <a:r>
              <a:rPr lang="es-MX" sz="1200" dirty="0">
                <a:solidFill>
                  <a:srgbClr val="A8223F"/>
                </a:solidFill>
                <a:latin typeface=""/>
                <a:ea typeface="Noto Sans" panose="020B0502040504020204" pitchFamily="34" charset="0"/>
                <a:cs typeface="Noto Sans" panose="020B0502040504020204" pitchFamily="34" charset="0"/>
              </a:rPr>
              <a:t> Registro de Servidores Públicos de la Administración Pública Federal, con corte al 15 de octubre del 2025.</a:t>
            </a:r>
          </a:p>
        </p:txBody>
      </p:sp>
      <p:sp>
        <p:nvSpPr>
          <p:cNvPr id="110" name="CuadroTexto 109"/>
          <p:cNvSpPr txBox="1"/>
          <p:nvPr/>
        </p:nvSpPr>
        <p:spPr>
          <a:xfrm>
            <a:off x="10375277" y="3608384"/>
            <a:ext cx="181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Ingreso, permanencia y promoción</a:t>
            </a:r>
          </a:p>
        </p:txBody>
      </p:sp>
      <p:sp>
        <p:nvSpPr>
          <p:cNvPr id="29" name="Abrir llave 28"/>
          <p:cNvSpPr/>
          <p:nvPr/>
        </p:nvSpPr>
        <p:spPr>
          <a:xfrm>
            <a:off x="10282098" y="3541574"/>
            <a:ext cx="157302" cy="1182826"/>
          </a:xfrm>
          <a:prstGeom prst="lef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32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648" y="1121581"/>
            <a:ext cx="1217835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IDENTIFICACIÓN DE CARGOS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pic>
        <p:nvPicPr>
          <p:cNvPr id="143" name="Marcador de posición de imagen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69" y="1"/>
            <a:ext cx="2554242" cy="1891176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2" name="Rectángulo redondeado 171"/>
          <p:cNvSpPr/>
          <p:nvPr/>
        </p:nvSpPr>
        <p:spPr>
          <a:xfrm>
            <a:off x="152400" y="1790265"/>
            <a:ext cx="11913500" cy="3696765"/>
          </a:xfrm>
          <a:prstGeom prst="roundRect">
            <a:avLst/>
          </a:prstGeom>
          <a:solidFill>
            <a:srgbClr val="E9DAC5">
              <a:alpha val="18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6" name="Freeform 44">
            <a:extLst>
              <a:ext uri="{FF2B5EF4-FFF2-40B4-BE49-F238E27FC236}">
                <a16:creationId xmlns:a16="http://schemas.microsoft.com/office/drawing/2014/main" id="{9D0ED8A7-496B-4169-88F9-1B174AAF5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915716" y="2556146"/>
            <a:ext cx="1248466" cy="1205292"/>
          </a:xfrm>
          <a:custGeom>
            <a:avLst/>
            <a:gdLst>
              <a:gd name="T0" fmla="*/ 40 w 177"/>
              <a:gd name="T1" fmla="*/ 177 h 177"/>
              <a:gd name="T2" fmla="*/ 0 w 177"/>
              <a:gd name="T3" fmla="*/ 177 h 177"/>
              <a:gd name="T4" fmla="*/ 177 w 177"/>
              <a:gd name="T5" fmla="*/ 0 h 177"/>
              <a:gd name="T6" fmla="*/ 177 w 177"/>
              <a:gd name="T7" fmla="*/ 40 h 177"/>
              <a:gd name="T8" fmla="*/ 40 w 177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77">
                <a:moveTo>
                  <a:pt x="40" y="177"/>
                </a:moveTo>
                <a:cubicBezTo>
                  <a:pt x="0" y="177"/>
                  <a:pt x="0" y="177"/>
                  <a:pt x="0" y="177"/>
                </a:cubicBezTo>
                <a:cubicBezTo>
                  <a:pt x="0" y="80"/>
                  <a:pt x="79" y="0"/>
                  <a:pt x="177" y="0"/>
                </a:cubicBezTo>
                <a:cubicBezTo>
                  <a:pt x="177" y="40"/>
                  <a:pt x="177" y="40"/>
                  <a:pt x="177" y="40"/>
                </a:cubicBezTo>
                <a:cubicBezTo>
                  <a:pt x="102" y="40"/>
                  <a:pt x="40" y="102"/>
                  <a:pt x="40" y="177"/>
                </a:cubicBezTo>
                <a:close/>
              </a:path>
            </a:pathLst>
          </a:cu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87" name="Freeform 49">
            <a:extLst>
              <a:ext uri="{FF2B5EF4-FFF2-40B4-BE49-F238E27FC236}">
                <a16:creationId xmlns:a16="http://schemas.microsoft.com/office/drawing/2014/main" id="{ADDE623B-D820-4432-A309-30C49A4D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157129" y="2556950"/>
            <a:ext cx="1247634" cy="1204490"/>
          </a:xfrm>
          <a:custGeom>
            <a:avLst/>
            <a:gdLst>
              <a:gd name="T0" fmla="*/ 177 w 177"/>
              <a:gd name="T1" fmla="*/ 177 h 177"/>
              <a:gd name="T2" fmla="*/ 137 w 177"/>
              <a:gd name="T3" fmla="*/ 177 h 177"/>
              <a:gd name="T4" fmla="*/ 0 w 177"/>
              <a:gd name="T5" fmla="*/ 40 h 177"/>
              <a:gd name="T6" fmla="*/ 0 w 177"/>
              <a:gd name="T7" fmla="*/ 0 h 177"/>
              <a:gd name="T8" fmla="*/ 177 w 177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77">
                <a:moveTo>
                  <a:pt x="177" y="177"/>
                </a:moveTo>
                <a:cubicBezTo>
                  <a:pt x="137" y="177"/>
                  <a:pt x="137" y="177"/>
                  <a:pt x="137" y="177"/>
                </a:cubicBezTo>
                <a:cubicBezTo>
                  <a:pt x="137" y="102"/>
                  <a:pt x="76" y="40"/>
                  <a:pt x="0" y="40"/>
                </a:cubicBezTo>
                <a:cubicBezTo>
                  <a:pt x="0" y="0"/>
                  <a:pt x="0" y="0"/>
                  <a:pt x="0" y="0"/>
                </a:cubicBezTo>
                <a:cubicBezTo>
                  <a:pt x="98" y="0"/>
                  <a:pt x="177" y="80"/>
                  <a:pt x="177" y="177"/>
                </a:cubicBezTo>
                <a:close/>
              </a:path>
            </a:pathLst>
          </a:custGeom>
          <a:gradFill flip="none" rotWithShape="1">
            <a:gsLst>
              <a:gs pos="0">
                <a:srgbClr val="D9BE9B">
                  <a:shade val="30000"/>
                  <a:satMod val="115000"/>
                </a:srgbClr>
              </a:gs>
              <a:gs pos="50000">
                <a:srgbClr val="D9BE9B">
                  <a:shade val="67500"/>
                  <a:satMod val="115000"/>
                </a:srgbClr>
              </a:gs>
              <a:gs pos="100000">
                <a:srgbClr val="D9BE9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D9BE9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88" name="Freeform 54">
            <a:extLst>
              <a:ext uri="{FF2B5EF4-FFF2-40B4-BE49-F238E27FC236}">
                <a16:creationId xmlns:a16="http://schemas.microsoft.com/office/drawing/2014/main" id="{8CC0AF22-F62B-4A78-AC37-2CB755FB1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915716" y="3761438"/>
            <a:ext cx="1247634" cy="1204490"/>
          </a:xfrm>
          <a:custGeom>
            <a:avLst/>
            <a:gdLst>
              <a:gd name="T0" fmla="*/ 177 w 177"/>
              <a:gd name="T1" fmla="*/ 177 h 177"/>
              <a:gd name="T2" fmla="*/ 0 w 177"/>
              <a:gd name="T3" fmla="*/ 0 h 177"/>
              <a:gd name="T4" fmla="*/ 40 w 177"/>
              <a:gd name="T5" fmla="*/ 0 h 177"/>
              <a:gd name="T6" fmla="*/ 177 w 177"/>
              <a:gd name="T7" fmla="*/ 137 h 177"/>
              <a:gd name="T8" fmla="*/ 177 w 177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77">
                <a:moveTo>
                  <a:pt x="177" y="177"/>
                </a:moveTo>
                <a:cubicBezTo>
                  <a:pt x="79" y="177"/>
                  <a:pt x="0" y="98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6"/>
                  <a:pt x="102" y="137"/>
                  <a:pt x="177" y="137"/>
                </a:cubicBezTo>
                <a:lnTo>
                  <a:pt x="177" y="177"/>
                </a:lnTo>
                <a:close/>
              </a:path>
            </a:pathLst>
          </a:custGeom>
          <a:gradFill flip="none" rotWithShape="1">
            <a:gsLst>
              <a:gs pos="0">
                <a:srgbClr val="D9BE9B">
                  <a:shade val="30000"/>
                  <a:satMod val="115000"/>
                </a:srgbClr>
              </a:gs>
              <a:gs pos="50000">
                <a:srgbClr val="D9BE9B">
                  <a:shade val="67500"/>
                  <a:satMod val="115000"/>
                </a:srgbClr>
              </a:gs>
              <a:gs pos="100000">
                <a:srgbClr val="D9BE9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D9BE9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89" name="Freeform 59">
            <a:extLst>
              <a:ext uri="{FF2B5EF4-FFF2-40B4-BE49-F238E27FC236}">
                <a16:creationId xmlns:a16="http://schemas.microsoft.com/office/drawing/2014/main" id="{8CAC4ECA-46EF-406B-8CA3-DA4D2AAE5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157129" y="3761438"/>
            <a:ext cx="1247634" cy="1204490"/>
          </a:xfrm>
          <a:custGeom>
            <a:avLst/>
            <a:gdLst>
              <a:gd name="T0" fmla="*/ 0 w 177"/>
              <a:gd name="T1" fmla="*/ 177 h 177"/>
              <a:gd name="T2" fmla="*/ 0 w 177"/>
              <a:gd name="T3" fmla="*/ 137 h 177"/>
              <a:gd name="T4" fmla="*/ 137 w 177"/>
              <a:gd name="T5" fmla="*/ 0 h 177"/>
              <a:gd name="T6" fmla="*/ 177 w 177"/>
              <a:gd name="T7" fmla="*/ 0 h 177"/>
              <a:gd name="T8" fmla="*/ 0 w 177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77">
                <a:moveTo>
                  <a:pt x="0" y="177"/>
                </a:moveTo>
                <a:cubicBezTo>
                  <a:pt x="0" y="137"/>
                  <a:pt x="0" y="137"/>
                  <a:pt x="0" y="137"/>
                </a:cubicBezTo>
                <a:cubicBezTo>
                  <a:pt x="76" y="137"/>
                  <a:pt x="137" y="76"/>
                  <a:pt x="137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98"/>
                  <a:pt x="98" y="177"/>
                  <a:pt x="0" y="177"/>
                </a:cubicBezTo>
                <a:close/>
              </a:path>
            </a:pathLst>
          </a:custGeom>
          <a:gradFill flip="none" rotWithShape="1">
            <a:gsLst>
              <a:gs pos="0">
                <a:srgbClr val="A8223F">
                  <a:shade val="30000"/>
                  <a:satMod val="115000"/>
                </a:srgbClr>
              </a:gs>
              <a:gs pos="50000">
                <a:srgbClr val="A8223F">
                  <a:shade val="67500"/>
                  <a:satMod val="115000"/>
                </a:srgbClr>
              </a:gs>
              <a:gs pos="100000">
                <a:srgbClr val="A8223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95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0410" y="4165071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72342" y="3089675"/>
            <a:ext cx="1983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Riesgo, estratégicos y alto nivel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33949" y="4447125"/>
            <a:ext cx="1507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Manejo o aplicación de recursos</a:t>
            </a:r>
          </a:p>
        </p:txBody>
      </p:sp>
      <p:sp>
        <p:nvSpPr>
          <p:cNvPr id="145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5560" y="4140056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1560352" y="4414347"/>
            <a:ext cx="1153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Acceso a la información confidencial</a:t>
            </a:r>
          </a:p>
        </p:txBody>
      </p:sp>
      <p:sp>
        <p:nvSpPr>
          <p:cNvPr id="146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0045" y="2983760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3" name="CuadroTexto 132"/>
          <p:cNvSpPr txBox="1"/>
          <p:nvPr/>
        </p:nvSpPr>
        <p:spPr>
          <a:xfrm>
            <a:off x="2650236" y="3175526"/>
            <a:ext cx="1507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Concesiones, licencias, autorizaciones, permisos</a:t>
            </a:r>
          </a:p>
        </p:txBody>
      </p:sp>
      <p:sp>
        <p:nvSpPr>
          <p:cNvPr id="147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8174" y="1828800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2" name="CuadroTexto 141"/>
          <p:cNvSpPr txBox="1"/>
          <p:nvPr/>
        </p:nvSpPr>
        <p:spPr>
          <a:xfrm>
            <a:off x="7125516" y="2035462"/>
            <a:ext cx="1417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Relación con los objetivos institucionales</a:t>
            </a:r>
          </a:p>
        </p:txBody>
      </p:sp>
      <p:sp>
        <p:nvSpPr>
          <p:cNvPr id="148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3566" y="4125598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9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3168" y="1993491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0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1690" y="1853308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1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626" y="3102497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8" name="CuadroTexto 137"/>
          <p:cNvSpPr txBox="1"/>
          <p:nvPr/>
        </p:nvSpPr>
        <p:spPr>
          <a:xfrm>
            <a:off x="126100" y="3448270"/>
            <a:ext cx="14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Nivel de responsabilidad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16654" y="2143182"/>
            <a:ext cx="1515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Toma de decisiones por jerarquía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1428794" y="2365131"/>
            <a:ext cx="123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Regulación y supervisión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7257371" y="4431901"/>
            <a:ext cx="1345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Incidencia en la gestión de recursos</a:t>
            </a:r>
          </a:p>
        </p:txBody>
      </p:sp>
      <p:sp>
        <p:nvSpPr>
          <p:cNvPr id="168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9742" y="4170210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4" name="CuadroTexto 133"/>
          <p:cNvSpPr txBox="1"/>
          <p:nvPr/>
        </p:nvSpPr>
        <p:spPr>
          <a:xfrm>
            <a:off x="9420415" y="4466801"/>
            <a:ext cx="12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Enajenación de bienes muebles</a:t>
            </a:r>
          </a:p>
        </p:txBody>
      </p:sp>
      <p:sp>
        <p:nvSpPr>
          <p:cNvPr id="169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660" y="3161226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1" name="CuadroTexto 130"/>
          <p:cNvSpPr txBox="1"/>
          <p:nvPr/>
        </p:nvSpPr>
        <p:spPr>
          <a:xfrm>
            <a:off x="10620930" y="3605181"/>
            <a:ext cx="141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Contrataciones públicas</a:t>
            </a:r>
          </a:p>
        </p:txBody>
      </p:sp>
      <p:sp>
        <p:nvSpPr>
          <p:cNvPr id="170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4255" y="1992285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1" name="CuadroTexto 140"/>
          <p:cNvSpPr txBox="1"/>
          <p:nvPr/>
        </p:nvSpPr>
        <p:spPr>
          <a:xfrm>
            <a:off x="9664255" y="2331080"/>
            <a:ext cx="1354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Impacto en la toma de decisiones</a:t>
            </a:r>
          </a:p>
        </p:txBody>
      </p:sp>
      <p:sp>
        <p:nvSpPr>
          <p:cNvPr id="171" name="Oval 72">
            <a:extLst>
              <a:ext uri="{FF2B5EF4-FFF2-40B4-BE49-F238E27FC236}">
                <a16:creationId xmlns:a16="http://schemas.microsoft.com/office/drawing/2014/main" id="{A84753DD-2580-4505-91D3-7D9D0C27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3394" y="2960210"/>
            <a:ext cx="1325211" cy="1281536"/>
          </a:xfrm>
          <a:prstGeom prst="ellipse">
            <a:avLst/>
          </a:prstGeom>
          <a:solidFill>
            <a:srgbClr val="F7F3F3"/>
          </a:solidFill>
          <a:ln w="63500"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296246" y="3103884"/>
            <a:ext cx="1439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Aprobación y firma de resoluciones y autorizaciones</a:t>
            </a:r>
          </a:p>
        </p:txBody>
      </p:sp>
    </p:spTree>
    <p:extLst>
      <p:ext uri="{BB962C8B-B14F-4D97-AF65-F5344CB8AC3E}">
        <p14:creationId xmlns:p14="http://schemas.microsoft.com/office/powerpoint/2010/main" val="242392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" y="-73331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38147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20283" y="918888"/>
            <a:ext cx="102915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PROCESO DE EVALUACIÓN DE CONFIANZA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38147" y="1598153"/>
            <a:ext cx="11372532" cy="102331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400" b="1" dirty="0">
                <a:solidFill>
                  <a:schemeClr val="bg2">
                    <a:lumMod val="1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Programación e Investigación de Antecedentes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52685" y="2091234"/>
            <a:ext cx="2630914" cy="1279865"/>
          </a:xfrm>
          <a:prstGeom prst="round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Médica </a:t>
            </a:r>
          </a:p>
          <a:p>
            <a:pPr algn="r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Toxicológica </a:t>
            </a:r>
            <a:endParaRPr lang="en-US" sz="2000" dirty="0"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267798" y="2114599"/>
            <a:ext cx="2613895" cy="1279865"/>
          </a:xfrm>
          <a:prstGeom prst="roundRect">
            <a:avLst/>
          </a:prstGeom>
          <a:solidFill>
            <a:srgbClr val="990033"/>
          </a:solidFill>
          <a:ln>
            <a:solidFill>
              <a:srgbClr val="9900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Socioeconómica</a:t>
            </a:r>
            <a:endParaRPr lang="en-US" sz="2000" dirty="0"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44597" y="2111068"/>
            <a:ext cx="2601831" cy="1279865"/>
          </a:xfrm>
          <a:prstGeom prst="round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Psicológica </a:t>
            </a:r>
            <a:endParaRPr lang="en-US" sz="2000" dirty="0"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143578" y="2112499"/>
            <a:ext cx="2529660" cy="1279865"/>
          </a:xfrm>
          <a:prstGeom prst="round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endParaRPr lang="es-MX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r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Psicotécnica</a:t>
            </a:r>
            <a:endParaRPr lang="en-US" sz="2000" dirty="0"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577168" y="4427888"/>
            <a:ext cx="11372532" cy="565739"/>
          </a:xfrm>
          <a:prstGeom prst="roundRect">
            <a:avLst/>
          </a:prstGeom>
          <a:solidFill>
            <a:srgbClr val="A50021">
              <a:alpha val="18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993185" y="3498241"/>
            <a:ext cx="31850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700" b="1" kern="0" dirty="0">
                <a:solidFill>
                  <a:srgbClr val="990033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</a:t>
            </a:r>
            <a:r>
              <a:rPr kumimoji="0" lang="es-MX" sz="1700" b="1" i="0" u="none" strike="noStrike" kern="0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volución patrimonial en</a:t>
            </a:r>
            <a:r>
              <a:rPr kumimoji="0" lang="es-MX" sz="1700" b="1" i="0" u="none" strike="noStrike" kern="0" cap="none" spc="0" normalizeH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correspondencia al ingreso legitimo</a:t>
            </a:r>
            <a:endParaRPr kumimoji="0" lang="es-MX" sz="1700" b="1" i="0" u="none" strike="noStrike" kern="0" cap="none" spc="0" normalizeH="0" baseline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79427" y="3497412"/>
            <a:ext cx="253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500" kern="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</a:t>
            </a:r>
            <a:r>
              <a:rPr kumimoji="0" lang="es-MX" sz="150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asgos de personalidad y habilidades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704748" y="3491924"/>
            <a:ext cx="3337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5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T</a:t>
            </a:r>
            <a:r>
              <a:rPr lang="es-MX" sz="15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endencia </a:t>
            </a:r>
            <a:r>
              <a:rPr lang="es-MX" sz="15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lang="es-MX" sz="15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integridad</a:t>
            </a:r>
            <a:endParaRPr kumimoji="0" lang="es-MX" sz="150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77168" y="3534505"/>
            <a:ext cx="2496595" cy="628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kern="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Estado de salud y hábitos de consumo de sustancias ilícitas</a:t>
            </a:r>
            <a:endParaRPr lang="en-US" sz="1500" dirty="0"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90210" y="4398582"/>
            <a:ext cx="2946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spc="600" dirty="0">
                <a:solidFill>
                  <a:srgbClr val="7A5D32"/>
                </a:solidFill>
                <a:latin typeface="Lato Black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Integración</a:t>
            </a:r>
            <a:endParaRPr lang="en-US" sz="3200" b="1" spc="600" dirty="0">
              <a:solidFill>
                <a:srgbClr val="7A5D32"/>
              </a:solidFill>
              <a:latin typeface="Lato Black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374" y="2142722"/>
            <a:ext cx="1491881" cy="887891"/>
          </a:xfrm>
          <a:prstGeom prst="ellipse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85" y="2111599"/>
            <a:ext cx="1525345" cy="887360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216" y="2154676"/>
            <a:ext cx="1495922" cy="844283"/>
          </a:xfrm>
          <a:prstGeom prst="ellipse">
            <a:avLst/>
          </a:prstGeom>
          <a:solidFill>
            <a:srgbClr val="CE9F4A"/>
          </a:solidFill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0"/>
          <a:srcRect r="28872"/>
          <a:stretch/>
        </p:blipFill>
        <p:spPr>
          <a:xfrm>
            <a:off x="6342951" y="2109812"/>
            <a:ext cx="1491880" cy="935344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CuadroTexto 27"/>
          <p:cNvSpPr txBox="1"/>
          <p:nvPr/>
        </p:nvSpPr>
        <p:spPr>
          <a:xfrm>
            <a:off x="1610752" y="5086290"/>
            <a:ext cx="980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00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Realiza un </a:t>
            </a:r>
            <a:r>
              <a:rPr kumimoji="0" lang="es-MX" sz="2000" b="1" i="0" u="none" strike="noStrike" kern="0" cap="none" spc="0" normalizeH="0" baseline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análisis global de los riesgos detectados</a:t>
            </a:r>
            <a:r>
              <a:rPr kumimoji="0" lang="es-MX" sz="200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, para emitir un resultado único.</a:t>
            </a:r>
          </a:p>
        </p:txBody>
      </p:sp>
    </p:spTree>
    <p:extLst>
      <p:ext uri="{BB962C8B-B14F-4D97-AF65-F5344CB8AC3E}">
        <p14:creationId xmlns:p14="http://schemas.microsoft.com/office/powerpoint/2010/main" val="75035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868"/>
            <a:ext cx="12190880" cy="6857370"/>
          </a:xfrm>
          <a:prstGeom prst="rect">
            <a:avLst/>
          </a:prstGeom>
          <a:noFill/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625737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625737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6034878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741554"/>
            <a:ext cx="1102886" cy="110338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741554"/>
            <a:ext cx="1102886" cy="1103383"/>
          </a:xfrm>
          <a:prstGeom prst="rect">
            <a:avLst/>
          </a:prstGeom>
        </p:spPr>
      </p:pic>
      <p:graphicFrame>
        <p:nvGraphicFramePr>
          <p:cNvPr id="88" name="Diagrama 87"/>
          <p:cNvGraphicFramePr/>
          <p:nvPr>
            <p:extLst>
              <p:ext uri="{D42A27DB-BD31-4B8C-83A1-F6EECF244321}">
                <p14:modId xmlns:p14="http://schemas.microsoft.com/office/powerpoint/2010/main" val="2728130934"/>
              </p:ext>
            </p:extLst>
          </p:nvPr>
        </p:nvGraphicFramePr>
        <p:xfrm>
          <a:off x="-990602" y="1162584"/>
          <a:ext cx="8077201" cy="389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9" name="object 37"/>
          <p:cNvSpPr txBox="1"/>
          <p:nvPr/>
        </p:nvSpPr>
        <p:spPr>
          <a:xfrm>
            <a:off x="1629159" y="884012"/>
            <a:ext cx="893256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/>
                <a:ea typeface="Lato Black" panose="020F0502020204030203" pitchFamily="34" charset="0"/>
                <a:cs typeface="Lato Black" panose="020F0502020204030203" pitchFamily="34" charset="0"/>
              </a:rPr>
              <a:t>ANÁLISIS INTEGRAL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7257" y="1524112"/>
            <a:ext cx="3874678" cy="43843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Rectángulo redondeado 23"/>
          <p:cNvSpPr/>
          <p:nvPr/>
        </p:nvSpPr>
        <p:spPr>
          <a:xfrm>
            <a:off x="6853722" y="2427995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Economía y patrimonio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27" name="AutoShape 2" descr="Maestría en Imagen Pública ✓ Online | UO Glo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ángulo redondeado 90"/>
          <p:cNvSpPr/>
          <p:nvPr/>
        </p:nvSpPr>
        <p:spPr>
          <a:xfrm>
            <a:off x="8750254" y="1293163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Personalidad y habilidades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92" name="Rectángulo redondeado 91"/>
          <p:cNvSpPr/>
          <p:nvPr/>
        </p:nvSpPr>
        <p:spPr>
          <a:xfrm>
            <a:off x="9495258" y="3333993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Tendencia de Integridad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93" name="Rectángulo redondeado 92"/>
          <p:cNvSpPr/>
          <p:nvPr/>
        </p:nvSpPr>
        <p:spPr>
          <a:xfrm>
            <a:off x="6483832" y="4449459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Contexto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8626395" y="4412633"/>
            <a:ext cx="1871601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Riesgos de Salud</a:t>
            </a:r>
          </a:p>
        </p:txBody>
      </p:sp>
      <p:sp>
        <p:nvSpPr>
          <p:cNvPr id="99" name="Rectángulo 98"/>
          <p:cNvSpPr/>
          <p:nvPr/>
        </p:nvSpPr>
        <p:spPr>
          <a:xfrm>
            <a:off x="9389507" y="5513632"/>
            <a:ext cx="1398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s-MX" b="1" kern="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comportamiento financiero o laboral</a:t>
            </a:r>
          </a:p>
          <a:p>
            <a:pPr lvl="0" algn="ctr">
              <a:buClr>
                <a:srgbClr val="000000"/>
              </a:buClr>
              <a:defRPr/>
            </a:pPr>
            <a:endParaRPr lang="es-MX" b="1" dirty="0">
              <a:solidFill>
                <a:srgbClr val="A822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1" name="Rectángulo redondeado 100"/>
          <p:cNvSpPr/>
          <p:nvPr/>
        </p:nvSpPr>
        <p:spPr>
          <a:xfrm>
            <a:off x="9875747" y="2255353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Patrón de conductas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102" name="Rectángulo redondeado 101"/>
          <p:cNvSpPr/>
          <p:nvPr/>
        </p:nvSpPr>
        <p:spPr>
          <a:xfrm>
            <a:off x="6015522" y="3558077"/>
            <a:ext cx="1676400" cy="461897"/>
          </a:xfrm>
          <a:prstGeom prst="round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Lato" panose="020F0502020204030203"/>
              </a:rPr>
              <a:t>Entorno Social</a:t>
            </a:r>
            <a:endParaRPr lang="en-US" sz="1600" dirty="0">
              <a:latin typeface="Lato" panose="020F0502020204030203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68299" y="4983809"/>
            <a:ext cx="11854282" cy="634079"/>
          </a:xfrm>
          <a:prstGeom prst="roundRect">
            <a:avLst/>
          </a:prstGeom>
          <a:solidFill>
            <a:srgbClr val="A822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600" b="1" dirty="0">
              <a:solidFill>
                <a:schemeClr val="tx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s-MX" sz="1600" b="1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Etapa en la que se concentra, contrasta e interpreta toda la información obtenida a lo largo de las distintas evaluaciones aplicadas.</a:t>
            </a:r>
            <a:endParaRPr lang="en-US" sz="1600" b="1" dirty="0">
              <a:solidFill>
                <a:schemeClr val="tx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endParaRPr lang="en-US" sz="1600" b="1" dirty="0">
              <a:solidFill>
                <a:schemeClr val="tx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4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9054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49537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49537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58678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65354"/>
            <a:ext cx="1102886" cy="1103383"/>
          </a:xfrm>
          <a:prstGeom prst="rect">
            <a:avLst/>
          </a:prstGeom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 txBox="1">
            <a:spLocks/>
          </p:cNvSpPr>
          <p:nvPr/>
        </p:nvSpPr>
        <p:spPr>
          <a:xfrm>
            <a:off x="1332912" y="3962429"/>
            <a:ext cx="2142066" cy="512802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Datos de identificación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912" y="2930832"/>
            <a:ext cx="1502846" cy="100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b="13056"/>
          <a:stretch/>
        </p:blipFill>
        <p:spPr>
          <a:xfrm>
            <a:off x="4082821" y="2893711"/>
            <a:ext cx="1502846" cy="1009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130" y="2930832"/>
            <a:ext cx="1498285" cy="1018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 18"/>
          <p:cNvSpPr/>
          <p:nvPr/>
        </p:nvSpPr>
        <p:spPr>
          <a:xfrm>
            <a:off x="461999" y="1602365"/>
            <a:ext cx="11425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Es el documento final que </a:t>
            </a:r>
            <a:r>
              <a:rPr lang="es-MX" sz="20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concentra y analiza de manera integral la información y los hallazgos obtenidos </a:t>
            </a:r>
            <a:r>
              <a:rPr lang="es-MX" sz="2000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 las distintas pruebas que conforman el proceso, y en el cual se </a:t>
            </a:r>
            <a:r>
              <a:rPr lang="es-MX" sz="20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establece el resultado de la evaluación de confianza.</a:t>
            </a:r>
            <a:endParaRPr lang="en-US" sz="2000" b="1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 txBox="1">
            <a:spLocks/>
          </p:cNvSpPr>
          <p:nvPr/>
        </p:nvSpPr>
        <p:spPr>
          <a:xfrm>
            <a:off x="3628406" y="3948821"/>
            <a:ext cx="2407533" cy="592105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Sinopsis por fase de evaluación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 txBox="1">
            <a:spLocks/>
          </p:cNvSpPr>
          <p:nvPr/>
        </p:nvSpPr>
        <p:spPr>
          <a:xfrm>
            <a:off x="6145601" y="3986234"/>
            <a:ext cx="2684030" cy="554692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 Integral y Único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677100" y="4819175"/>
            <a:ext cx="2314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Información, hallazgos y síntesis técnicas </a:t>
            </a:r>
            <a:endParaRPr lang="es-MX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163410" y="4758107"/>
            <a:ext cx="25018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Información básica que identifica a la persona evaluada </a:t>
            </a:r>
          </a:p>
        </p:txBody>
      </p:sp>
      <p:sp>
        <p:nvSpPr>
          <p:cNvPr id="27" name="object 37"/>
          <p:cNvSpPr txBox="1"/>
          <p:nvPr/>
        </p:nvSpPr>
        <p:spPr>
          <a:xfrm>
            <a:off x="270153" y="967670"/>
            <a:ext cx="118871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INTEGRACIÓN Y RESULTADO</a:t>
            </a:r>
            <a:endParaRPr lang="es-MX"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1126" y="2936422"/>
            <a:ext cx="1487175" cy="1012989"/>
          </a:xfrm>
          <a:prstGeom prst="rect">
            <a:avLst/>
          </a:prstGeom>
        </p:spPr>
      </p:pic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 txBox="1">
            <a:spLocks/>
          </p:cNvSpPr>
          <p:nvPr/>
        </p:nvSpPr>
        <p:spPr>
          <a:xfrm>
            <a:off x="8882698" y="4070265"/>
            <a:ext cx="2684030" cy="339384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8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Recomendaciones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143526" y="4724400"/>
            <a:ext cx="2314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Capacitación, formación, controles, supervisión</a:t>
            </a:r>
            <a:endParaRPr lang="es-MX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6196195" y="4750975"/>
            <a:ext cx="25832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 y fundamentación con base en criterios establecidos</a:t>
            </a:r>
            <a:endParaRPr lang="es-MX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1550585" y="4639300"/>
            <a:ext cx="1706719" cy="600"/>
          </a:xfrm>
          <a:prstGeom prst="line">
            <a:avLst/>
          </a:prstGeom>
          <a:ln>
            <a:solidFill>
              <a:srgbClr val="7A5D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980884" y="4638700"/>
            <a:ext cx="1706719" cy="600"/>
          </a:xfrm>
          <a:prstGeom prst="line">
            <a:avLst/>
          </a:prstGeom>
          <a:ln>
            <a:solidFill>
              <a:srgbClr val="7A5D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604156" y="4638100"/>
            <a:ext cx="1706719" cy="600"/>
          </a:xfrm>
          <a:prstGeom prst="line">
            <a:avLst/>
          </a:prstGeom>
          <a:ln>
            <a:solidFill>
              <a:srgbClr val="7A5D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9447310" y="4635918"/>
            <a:ext cx="1706719" cy="600"/>
          </a:xfrm>
          <a:prstGeom prst="line">
            <a:avLst/>
          </a:prstGeom>
          <a:ln>
            <a:solidFill>
              <a:srgbClr val="7A5D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0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49537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49537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58678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152400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65354"/>
            <a:ext cx="1102886" cy="1103383"/>
          </a:xfrm>
          <a:prstGeom prst="rect">
            <a:avLst/>
          </a:prstGeom>
        </p:spPr>
      </p:pic>
      <p:sp>
        <p:nvSpPr>
          <p:cNvPr id="28" name="object 37"/>
          <p:cNvSpPr txBox="1"/>
          <p:nvPr/>
        </p:nvSpPr>
        <p:spPr>
          <a:xfrm>
            <a:off x="990600" y="817520"/>
            <a:ext cx="104394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CONTROL DE CALIDAD Y MEJORA CONTINUA</a:t>
            </a:r>
            <a:endParaRPr lang="es-MX"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9" name="Llamada rectangular 38"/>
          <p:cNvSpPr/>
          <p:nvPr/>
        </p:nvSpPr>
        <p:spPr>
          <a:xfrm rot="5400000">
            <a:off x="7868637" y="1454774"/>
            <a:ext cx="4051661" cy="3985462"/>
          </a:xfrm>
          <a:prstGeom prst="wedgeRectCallout">
            <a:avLst/>
          </a:prstGeom>
          <a:solidFill>
            <a:srgbClr val="00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D899"/>
              </a:solidFill>
            </a:endParaRPr>
          </a:p>
        </p:txBody>
      </p:sp>
      <p:sp>
        <p:nvSpPr>
          <p:cNvPr id="40" name="Llamada rectangular 39"/>
          <p:cNvSpPr/>
          <p:nvPr/>
        </p:nvSpPr>
        <p:spPr>
          <a:xfrm rot="16200000">
            <a:off x="90449" y="1601383"/>
            <a:ext cx="4051662" cy="3692243"/>
          </a:xfrm>
          <a:prstGeom prst="wedgeRectCallou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D899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104907" y="1853891"/>
            <a:ext cx="376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Mejora continua: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635623" y="2895600"/>
            <a:ext cx="3099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Estrategia de evaluación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1"/>
              </a:solidFill>
              <a:latin typeface="Lato" panose="020F0502020204030203"/>
              <a:cs typeface="Noto Sans" panose="020B060402020202020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Monitoreo de entrevista e informes de evaluación.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1"/>
              </a:solidFill>
              <a:latin typeface="Lato" panose="020F0502020204030203"/>
              <a:cs typeface="Noto Sans" panose="020B0604020202020204" charset="0"/>
            </a:endParaRPr>
          </a:p>
          <a:p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Revisión del desempeño</a:t>
            </a:r>
          </a:p>
        </p:txBody>
      </p:sp>
      <p:pic>
        <p:nvPicPr>
          <p:cNvPr id="14" name="Imagen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60" y="2360116"/>
            <a:ext cx="2917352" cy="2707786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425578" y="2974979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425579" y="3627999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423085" y="4529334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8124721" y="3886200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418536" y="1853728"/>
            <a:ext cx="309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Supervisión de: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361194" y="2858130"/>
            <a:ext cx="3251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Seguimiento a quejas y sugerencias</a:t>
            </a:r>
          </a:p>
          <a:p>
            <a:pPr algn="just"/>
            <a:endParaRPr lang="es-MX" sz="2000" b="1" dirty="0">
              <a:solidFill>
                <a:schemeClr val="bg1"/>
              </a:solidFill>
              <a:latin typeface="Lato" panose="020F0502020204030203"/>
              <a:cs typeface="Noto Sans" panose="020B0604020202020204" charset="0"/>
            </a:endParaRPr>
          </a:p>
          <a:p>
            <a:pPr algn="just"/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Actualización permanente del personal evaluador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1"/>
              </a:solidFill>
              <a:latin typeface="Lato" panose="020F0502020204030203"/>
              <a:cs typeface="Noto Sans" panose="020B0604020202020204" charset="0"/>
            </a:endParaRPr>
          </a:p>
          <a:p>
            <a:pPr algn="just"/>
            <a:r>
              <a:rPr lang="es-MX" sz="2000" b="1" dirty="0">
                <a:solidFill>
                  <a:schemeClr val="bg1"/>
                </a:solidFill>
                <a:latin typeface="Lato" panose="020F0502020204030203"/>
                <a:cs typeface="Noto Sans" panose="020B0604020202020204" charset="0"/>
              </a:rPr>
              <a:t>Aplicación de mejores prácticas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8124721" y="2962790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8124721" y="4797122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28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" y="63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9957" y="948698"/>
            <a:ext cx="106520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INNOVACIÓN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291" y="1653173"/>
            <a:ext cx="4507531" cy="255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 txBox="1">
            <a:spLocks/>
          </p:cNvSpPr>
          <p:nvPr/>
        </p:nvSpPr>
        <p:spPr>
          <a:xfrm>
            <a:off x="89899" y="3102226"/>
            <a:ext cx="2527316" cy="1215566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Entrevistas focalizadas en riesgo por funciones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 txBox="1">
            <a:spLocks/>
          </p:cNvSpPr>
          <p:nvPr/>
        </p:nvSpPr>
        <p:spPr>
          <a:xfrm>
            <a:off x="9478425" y="2927747"/>
            <a:ext cx="2575399" cy="838490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Pruebas de integridad pública </a:t>
            </a:r>
          </a:p>
        </p:txBody>
      </p:sp>
      <p:sp>
        <p:nvSpPr>
          <p:cNvPr id="30" name="Marcador de texto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 txBox="1">
            <a:spLocks/>
          </p:cNvSpPr>
          <p:nvPr/>
        </p:nvSpPr>
        <p:spPr>
          <a:xfrm>
            <a:off x="388072" y="1541514"/>
            <a:ext cx="2941190" cy="1269739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Cuestionario Socieconomico con enfoque a la evolución patrimonial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972494" y="4435848"/>
            <a:ext cx="2441021" cy="802272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Recomendaciones de salud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 txBox="1">
            <a:spLocks/>
          </p:cNvSpPr>
          <p:nvPr/>
        </p:nvSpPr>
        <p:spPr>
          <a:xfrm>
            <a:off x="8582263" y="1546402"/>
            <a:ext cx="3360375" cy="1146536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Pruebas psicométricas automatizadas y de integridad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3652524" y="4472219"/>
            <a:ext cx="2384593" cy="1077319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Sugerencias de capacitación y supervisión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979" y="2857297"/>
            <a:ext cx="821302" cy="678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19098" y="2860876"/>
            <a:ext cx="826133" cy="682973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6241907" y="4472219"/>
            <a:ext cx="2194610" cy="711067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Buenas prácticas internacionales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8901565" y="4118937"/>
            <a:ext cx="2684989" cy="711067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noProof="1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Uso de inteligencia artificial</a:t>
            </a:r>
          </a:p>
        </p:txBody>
      </p:sp>
    </p:spTree>
    <p:extLst>
      <p:ext uri="{BB962C8B-B14F-4D97-AF65-F5344CB8AC3E}">
        <p14:creationId xmlns:p14="http://schemas.microsoft.com/office/powerpoint/2010/main" val="146888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64594" y="889000"/>
            <a:ext cx="60318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TRÍPTICO</a:t>
            </a:r>
            <a:endParaRPr lang="es-MX"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5"/>
          <a:srcRect l="20729" t="15378" r="21146" b="7732"/>
          <a:stretch/>
        </p:blipFill>
        <p:spPr bwMode="auto">
          <a:xfrm>
            <a:off x="6172200" y="1340031"/>
            <a:ext cx="5638800" cy="4177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6"/>
          <a:srcRect l="21145" t="12228" r="20313" b="7732"/>
          <a:stretch/>
        </p:blipFill>
        <p:spPr bwMode="auto">
          <a:xfrm>
            <a:off x="405279" y="1340031"/>
            <a:ext cx="5638800" cy="4177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1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66800" y="2097830"/>
            <a:ext cx="1036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 DE CONFIANZA</a:t>
            </a:r>
            <a:endParaRPr lang="en-US" sz="5400" b="1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97893" y="3303501"/>
            <a:ext cx="6504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DIRECCIÓN GENERAL DE EVALUACIÓN DE CONFIANZA</a:t>
            </a:r>
            <a:endParaRPr lang="en-US" sz="2800" b="1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97893" y="4262735"/>
            <a:ext cx="6504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Noviembre 2025</a:t>
            </a:r>
            <a:endParaRPr lang="en-US" sz="2400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93194" y="1117286"/>
            <a:ext cx="52056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CONCLUSIÓN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28600" y="1712666"/>
            <a:ext cx="1173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“La evaluación de confianza representa mucho más que un procedimiento administrativo. Es una herramienta estratégica para construir </a:t>
            </a:r>
            <a:r>
              <a:rPr lang="es-MX" sz="28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instituciones íntegras, confiables y cercanas a la ciudadanía</a:t>
            </a:r>
            <a:r>
              <a:rPr lang="es-MX" sz="28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413"/>
            <a:ext cx="3024553" cy="21462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77" y="3484692"/>
            <a:ext cx="3118338" cy="21329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556" y="3471413"/>
            <a:ext cx="3341076" cy="21462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186" y="3487869"/>
            <a:ext cx="2728813" cy="213010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3352800"/>
            <a:ext cx="12192000" cy="131892"/>
          </a:xfrm>
          <a:prstGeom prst="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66800" y="2097830"/>
            <a:ext cx="1036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GRACIAS</a:t>
            </a:r>
            <a:endParaRPr lang="en-US" sz="5400" b="1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97893" y="3303501"/>
            <a:ext cx="6504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DIRECCIÓN GENERAL DE EVALUACIÓN DE CONFIANZA</a:t>
            </a:r>
            <a:endParaRPr lang="en-US" sz="2800" b="1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97893" y="4262735"/>
            <a:ext cx="6504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A8223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Noviembre 2025</a:t>
            </a:r>
            <a:endParaRPr lang="en-US" sz="2400" dirty="0">
              <a:solidFill>
                <a:srgbClr val="A8223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0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12" y="838170"/>
            <a:ext cx="4398380" cy="4439280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543667" y="1449635"/>
            <a:ext cx="59986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4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pesar de los avances en materia de control, transparencia y rendición de cuentas, la ciudadanía sigue preguntándose:</a:t>
            </a:r>
          </a:p>
          <a:p>
            <a:pPr algn="ctr"/>
            <a:r>
              <a:rPr lang="es-MX" sz="34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¿por qué persiste la corrupción?</a:t>
            </a:r>
            <a:endParaRPr lang="en-US" sz="3400" b="1" dirty="0">
              <a:solidFill>
                <a:srgbClr val="A822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582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6652" y="1161502"/>
            <a:ext cx="101586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ACTOS DE CORRUPCIÓN EN MÉXICO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806740" y="5213093"/>
            <a:ext cx="7440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baseline="300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s-MX" sz="12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Tasa por cada 100,000 habitantes. Encuesta Nacional de Calidad e Impacto Gubernamental 2023 (INEGI).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2DE929C2-CECF-4E72-810C-75B9E7BC2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38568"/>
            <a:ext cx="3311074" cy="2045075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ector recto 13"/>
          <p:cNvCxnSpPr/>
          <p:nvPr/>
        </p:nvCxnSpPr>
        <p:spPr>
          <a:xfrm flipV="1">
            <a:off x="578199" y="3241596"/>
            <a:ext cx="3818392" cy="1"/>
          </a:xfrm>
          <a:prstGeom prst="line">
            <a:avLst/>
          </a:prstGeom>
          <a:ln>
            <a:solidFill>
              <a:srgbClr val="C49B6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78199" y="2057400"/>
            <a:ext cx="381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Entre 2019 y 2023, l</a:t>
            </a:r>
            <a:r>
              <a:rPr lang="es-MX" sz="18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 frecuencia de actos de corrupción en trámites,</a:t>
            </a:r>
            <a:r>
              <a:rPr lang="es-MX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se</a:t>
            </a:r>
            <a:r>
              <a:rPr lang="es-MX" sz="24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24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redujo en 11.2% </a:t>
            </a:r>
            <a:r>
              <a:rPr lang="es-MX" sz="2400" b="1" baseline="300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endParaRPr lang="es-MX" sz="2400" baseline="30000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335C5FD-A5FE-4D7F-AAAC-CF5EE5C87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931839"/>
              </p:ext>
            </p:extLst>
          </p:nvPr>
        </p:nvGraphicFramePr>
        <p:xfrm>
          <a:off x="4806740" y="2099297"/>
          <a:ext cx="7156659" cy="316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1620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 rot="5400000">
            <a:off x="11030409" y="4604576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48" name="Rectángulo 47"/>
          <p:cNvSpPr/>
          <p:nvPr/>
        </p:nvSpPr>
        <p:spPr>
          <a:xfrm rot="5400000">
            <a:off x="8505255" y="4571723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83" name="Rectángulo 82"/>
          <p:cNvSpPr/>
          <p:nvPr/>
        </p:nvSpPr>
        <p:spPr>
          <a:xfrm rot="5400000">
            <a:off x="7104762" y="4497084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545"/>
            <a:ext cx="12235058" cy="6857370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 rot="5400000">
            <a:off x="3343106" y="4507847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85944" y="100946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" y="1806126"/>
            <a:ext cx="2540771" cy="222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CuadroTexto 48"/>
          <p:cNvSpPr txBox="1"/>
          <p:nvPr/>
        </p:nvSpPr>
        <p:spPr>
          <a:xfrm>
            <a:off x="12676" y="4901608"/>
            <a:ext cx="27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aseline="300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s-MX" sz="12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Modelo para la Gestión de Riesgos de Corrupción en el Sector Público, Versión 2.0 (2022)</a:t>
            </a:r>
          </a:p>
        </p:txBody>
      </p:sp>
      <p:sp>
        <p:nvSpPr>
          <p:cNvPr id="50" name="object 37"/>
          <p:cNvSpPr txBox="1"/>
          <p:nvPr/>
        </p:nvSpPr>
        <p:spPr>
          <a:xfrm>
            <a:off x="229660" y="772357"/>
            <a:ext cx="81497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s-MX" sz="23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FACTORES QUE ORIGINAN LA CORRUPCIÓN</a:t>
            </a:r>
          </a:p>
        </p:txBody>
      </p:sp>
      <p:sp>
        <p:nvSpPr>
          <p:cNvPr id="51" name="Rectángulo 50"/>
          <p:cNvSpPr/>
          <p:nvPr/>
        </p:nvSpPr>
        <p:spPr>
          <a:xfrm rot="10166908">
            <a:off x="8202689" y="3965927"/>
            <a:ext cx="278651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53" name="Rectángulo 52"/>
          <p:cNvSpPr/>
          <p:nvPr/>
        </p:nvSpPr>
        <p:spPr>
          <a:xfrm rot="5400000">
            <a:off x="9847513" y="4507629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58" name="Rectángulo 57"/>
          <p:cNvSpPr/>
          <p:nvPr/>
        </p:nvSpPr>
        <p:spPr>
          <a:xfrm rot="775919" flipV="1">
            <a:off x="5512492" y="2634612"/>
            <a:ext cx="278651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59" name="Rectángulo 58"/>
          <p:cNvSpPr/>
          <p:nvPr/>
        </p:nvSpPr>
        <p:spPr>
          <a:xfrm rot="4031781">
            <a:off x="6286562" y="2920918"/>
            <a:ext cx="2786513" cy="58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60" name="Rectángulo 59"/>
          <p:cNvSpPr/>
          <p:nvPr/>
        </p:nvSpPr>
        <p:spPr>
          <a:xfrm rot="13324425" flipV="1">
            <a:off x="5701544" y="3194402"/>
            <a:ext cx="288758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61" name="Rectángulo 60"/>
          <p:cNvSpPr/>
          <p:nvPr/>
        </p:nvSpPr>
        <p:spPr>
          <a:xfrm rot="8140768">
            <a:off x="7996798" y="3311862"/>
            <a:ext cx="263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62" name="Rectángulo 61"/>
          <p:cNvSpPr/>
          <p:nvPr/>
        </p:nvSpPr>
        <p:spPr>
          <a:xfrm rot="1312710" flipV="1">
            <a:off x="4502516" y="3544990"/>
            <a:ext cx="382216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latin typeface="Lato" panose="020F0502020204030203"/>
            </a:endParaRPr>
          </a:p>
        </p:txBody>
      </p:sp>
      <p:sp>
        <p:nvSpPr>
          <p:cNvPr id="63" name="Rectángulo 62"/>
          <p:cNvSpPr/>
          <p:nvPr/>
        </p:nvSpPr>
        <p:spPr>
          <a:xfrm rot="6700436">
            <a:off x="7312537" y="2907413"/>
            <a:ext cx="282956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Google Shape;1608;p35"/>
          <p:cNvSpPr/>
          <p:nvPr/>
        </p:nvSpPr>
        <p:spPr>
          <a:xfrm>
            <a:off x="3199112" y="2007653"/>
            <a:ext cx="1840632" cy="988302"/>
          </a:xfrm>
          <a:custGeom>
            <a:avLst/>
            <a:gdLst/>
            <a:ahLst/>
            <a:cxnLst/>
            <a:rect l="l" t="t" r="r" b="b"/>
            <a:pathLst>
              <a:path w="129346" h="77322" extrusionOk="0">
                <a:moveTo>
                  <a:pt x="58319" y="0"/>
                </a:moveTo>
                <a:cubicBezTo>
                  <a:pt x="58295" y="0"/>
                  <a:pt x="58271" y="0"/>
                  <a:pt x="58247" y="1"/>
                </a:cubicBezTo>
                <a:cubicBezTo>
                  <a:pt x="44312" y="32"/>
                  <a:pt x="33042" y="11349"/>
                  <a:pt x="33074" y="25283"/>
                </a:cubicBezTo>
                <a:cubicBezTo>
                  <a:pt x="33074" y="25518"/>
                  <a:pt x="33089" y="25769"/>
                  <a:pt x="33105" y="26004"/>
                </a:cubicBezTo>
                <a:cubicBezTo>
                  <a:pt x="30864" y="25393"/>
                  <a:pt x="28528" y="25064"/>
                  <a:pt x="26099" y="25064"/>
                </a:cubicBezTo>
                <a:cubicBezTo>
                  <a:pt x="11663" y="25111"/>
                  <a:pt x="1" y="36819"/>
                  <a:pt x="32" y="51256"/>
                </a:cubicBezTo>
                <a:cubicBezTo>
                  <a:pt x="64" y="65657"/>
                  <a:pt x="11757" y="77322"/>
                  <a:pt x="26166" y="77322"/>
                </a:cubicBezTo>
                <a:cubicBezTo>
                  <a:pt x="26185" y="77322"/>
                  <a:pt x="26205" y="77322"/>
                  <a:pt x="26224" y="77322"/>
                </a:cubicBezTo>
                <a:lnTo>
                  <a:pt x="110003" y="77118"/>
                </a:lnTo>
                <a:lnTo>
                  <a:pt x="109988" y="77055"/>
                </a:lnTo>
                <a:cubicBezTo>
                  <a:pt x="120333" y="76225"/>
                  <a:pt x="129345" y="67635"/>
                  <a:pt x="129314" y="57086"/>
                </a:cubicBezTo>
                <a:cubicBezTo>
                  <a:pt x="129298" y="48418"/>
                  <a:pt x="123875" y="40550"/>
                  <a:pt x="114079" y="39390"/>
                </a:cubicBezTo>
                <a:cubicBezTo>
                  <a:pt x="117393" y="25714"/>
                  <a:pt x="107829" y="13252"/>
                  <a:pt x="94910" y="13252"/>
                </a:cubicBezTo>
                <a:cubicBezTo>
                  <a:pt x="90905" y="13252"/>
                  <a:pt x="86578" y="14450"/>
                  <a:pt x="82213" y="17180"/>
                </a:cubicBezTo>
                <a:cubicBezTo>
                  <a:pt x="78850" y="7185"/>
                  <a:pt x="69417" y="0"/>
                  <a:pt x="58319" y="0"/>
                </a:cubicBezTo>
                <a:close/>
              </a:path>
            </a:pathLst>
          </a:custGeom>
          <a:gradFill flip="none" rotWithShape="1">
            <a:gsLst>
              <a:gs pos="0">
                <a:srgbClr val="1E5B4F">
                  <a:shade val="30000"/>
                  <a:satMod val="115000"/>
                </a:srgbClr>
              </a:gs>
              <a:gs pos="50000">
                <a:srgbClr val="1E5B4F">
                  <a:shade val="67500"/>
                  <a:satMod val="115000"/>
                </a:srgbClr>
              </a:gs>
              <a:gs pos="100000">
                <a:srgbClr val="1E5B4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Uso ilícito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 atribuciones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y facultades</a:t>
            </a:r>
            <a:endParaRPr sz="12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4477760" y="1357063"/>
            <a:ext cx="2254433" cy="1040295"/>
          </a:xfrm>
          <a:prstGeom prst="ellipse">
            <a:avLst/>
          </a:prstGeom>
          <a:solidFill>
            <a:srgbClr val="C49B65"/>
          </a:solidFill>
          <a:ln>
            <a:solidFill>
              <a:srgbClr val="E7D29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Pago y recibo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indebido de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remuneraciones de los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servidores públicos</a:t>
            </a:r>
          </a:p>
        </p:txBody>
      </p:sp>
      <p:sp>
        <p:nvSpPr>
          <p:cNvPr id="66" name="Conector 65"/>
          <p:cNvSpPr/>
          <p:nvPr/>
        </p:nvSpPr>
        <p:spPr>
          <a:xfrm>
            <a:off x="9095135" y="2594140"/>
            <a:ext cx="1360338" cy="1048179"/>
          </a:xfrm>
          <a:prstGeom prst="flowChartConnector">
            <a:avLst/>
          </a:prstGeom>
          <a:gradFill flip="none" rotWithShape="1">
            <a:gsLst>
              <a:gs pos="0">
                <a:srgbClr val="9C2348">
                  <a:shade val="30000"/>
                  <a:satMod val="115000"/>
                </a:srgbClr>
              </a:gs>
              <a:gs pos="50000">
                <a:srgbClr val="9C2348">
                  <a:shade val="67500"/>
                  <a:satMod val="115000"/>
                </a:srgbClr>
              </a:gs>
              <a:gs pos="100000">
                <a:srgbClr val="9C234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9C234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Desvío de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recursos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públicos</a:t>
            </a:r>
          </a:p>
        </p:txBody>
      </p:sp>
      <p:sp>
        <p:nvSpPr>
          <p:cNvPr id="67" name="Google Shape;1982;p43"/>
          <p:cNvSpPr/>
          <p:nvPr/>
        </p:nvSpPr>
        <p:spPr>
          <a:xfrm>
            <a:off x="6496900" y="828207"/>
            <a:ext cx="1925487" cy="1050948"/>
          </a:xfrm>
          <a:custGeom>
            <a:avLst/>
            <a:gdLst/>
            <a:ahLst/>
            <a:cxnLst/>
            <a:rect l="l" t="t" r="r" b="b"/>
            <a:pathLst>
              <a:path w="36664" h="24918" extrusionOk="0">
                <a:moveTo>
                  <a:pt x="23154" y="1"/>
                </a:moveTo>
                <a:cubicBezTo>
                  <a:pt x="20866" y="1"/>
                  <a:pt x="18776" y="1083"/>
                  <a:pt x="17431" y="2826"/>
                </a:cubicBezTo>
                <a:cubicBezTo>
                  <a:pt x="16490" y="2199"/>
                  <a:pt x="15409" y="1760"/>
                  <a:pt x="14233" y="1604"/>
                </a:cubicBezTo>
                <a:cubicBezTo>
                  <a:pt x="13888" y="1556"/>
                  <a:pt x="13546" y="1533"/>
                  <a:pt x="13208" y="1533"/>
                </a:cubicBezTo>
                <a:cubicBezTo>
                  <a:pt x="9949" y="1533"/>
                  <a:pt x="7078" y="3663"/>
                  <a:pt x="6098" y="6745"/>
                </a:cubicBezTo>
                <a:cubicBezTo>
                  <a:pt x="3245" y="7622"/>
                  <a:pt x="1004" y="10068"/>
                  <a:pt x="581" y="13234"/>
                </a:cubicBezTo>
                <a:cubicBezTo>
                  <a:pt x="1" y="17529"/>
                  <a:pt x="3026" y="21494"/>
                  <a:pt x="7336" y="22074"/>
                </a:cubicBezTo>
                <a:cubicBezTo>
                  <a:pt x="7688" y="22124"/>
                  <a:pt x="8037" y="22147"/>
                  <a:pt x="8381" y="22147"/>
                </a:cubicBezTo>
                <a:cubicBezTo>
                  <a:pt x="9236" y="22147"/>
                  <a:pt x="10066" y="22002"/>
                  <a:pt x="10847" y="21745"/>
                </a:cubicBezTo>
                <a:cubicBezTo>
                  <a:pt x="12023" y="23391"/>
                  <a:pt x="13857" y="24551"/>
                  <a:pt x="16020" y="24849"/>
                </a:cubicBezTo>
                <a:cubicBezTo>
                  <a:pt x="16362" y="24895"/>
                  <a:pt x="16703" y="24917"/>
                  <a:pt x="17039" y="24917"/>
                </a:cubicBezTo>
                <a:cubicBezTo>
                  <a:pt x="19675" y="24917"/>
                  <a:pt x="22075" y="23541"/>
                  <a:pt x="23465" y="21400"/>
                </a:cubicBezTo>
                <a:cubicBezTo>
                  <a:pt x="24563" y="22811"/>
                  <a:pt x="26208" y="23814"/>
                  <a:pt x="28121" y="24065"/>
                </a:cubicBezTo>
                <a:cubicBezTo>
                  <a:pt x="28440" y="24107"/>
                  <a:pt x="28757" y="24128"/>
                  <a:pt x="29071" y="24128"/>
                </a:cubicBezTo>
                <a:cubicBezTo>
                  <a:pt x="32590" y="24128"/>
                  <a:pt x="35657" y="21534"/>
                  <a:pt x="36146" y="17936"/>
                </a:cubicBezTo>
                <a:cubicBezTo>
                  <a:pt x="36663" y="14033"/>
                  <a:pt x="33920" y="10444"/>
                  <a:pt x="30017" y="9927"/>
                </a:cubicBezTo>
                <a:cubicBezTo>
                  <a:pt x="29986" y="9911"/>
                  <a:pt x="29970" y="9911"/>
                  <a:pt x="29939" y="9911"/>
                </a:cubicBezTo>
                <a:cubicBezTo>
                  <a:pt x="30143" y="9378"/>
                  <a:pt x="30299" y="8829"/>
                  <a:pt x="30378" y="8234"/>
                </a:cubicBezTo>
                <a:cubicBezTo>
                  <a:pt x="30911" y="4252"/>
                  <a:pt x="28121" y="600"/>
                  <a:pt x="24139" y="67"/>
                </a:cubicBezTo>
                <a:cubicBezTo>
                  <a:pt x="23808" y="23"/>
                  <a:pt x="23479" y="1"/>
                  <a:pt x="23154" y="1"/>
                </a:cubicBezTo>
                <a:close/>
              </a:path>
            </a:pathLst>
          </a:custGeom>
          <a:solidFill>
            <a:srgbClr val="004846"/>
          </a:soli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Coalición de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servidores públicos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Utilización indebida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 la información</a:t>
            </a:r>
            <a:endParaRPr sz="12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8431124" y="1178855"/>
            <a:ext cx="2057235" cy="817393"/>
          </a:xfrm>
          <a:prstGeom prst="ellipse">
            <a:avLst/>
          </a:prstGeom>
          <a:solidFill>
            <a:srgbClr val="C49B65"/>
          </a:solidFill>
          <a:ln>
            <a:solidFill>
              <a:srgbClr val="E7D29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Abuso de funciones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Ejercicio ilícito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 servicio público</a:t>
            </a:r>
          </a:p>
        </p:txBody>
      </p:sp>
      <p:sp>
        <p:nvSpPr>
          <p:cNvPr id="69" name="Elipse 68"/>
          <p:cNvSpPr/>
          <p:nvPr/>
        </p:nvSpPr>
        <p:spPr>
          <a:xfrm>
            <a:off x="5447962" y="2385876"/>
            <a:ext cx="1800437" cy="879879"/>
          </a:xfrm>
          <a:prstGeom prst="ellipse">
            <a:avLst/>
          </a:prstGeom>
          <a:gradFill flip="none" rotWithShape="1">
            <a:gsLst>
              <a:gs pos="0">
                <a:srgbClr val="9C2348">
                  <a:shade val="30000"/>
                  <a:satMod val="115000"/>
                </a:srgbClr>
              </a:gs>
              <a:gs pos="50000">
                <a:srgbClr val="9C2348">
                  <a:shade val="67500"/>
                  <a:satMod val="115000"/>
                </a:srgbClr>
              </a:gs>
              <a:gs pos="100000">
                <a:srgbClr val="9C234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9C234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Colusión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Intimidación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Nepotismo</a:t>
            </a:r>
          </a:p>
        </p:txBody>
      </p:sp>
      <p:sp>
        <p:nvSpPr>
          <p:cNvPr id="70" name="Google Shape;1608;p35"/>
          <p:cNvSpPr/>
          <p:nvPr/>
        </p:nvSpPr>
        <p:spPr>
          <a:xfrm>
            <a:off x="7041024" y="1911013"/>
            <a:ext cx="2360024" cy="1147043"/>
          </a:xfrm>
          <a:custGeom>
            <a:avLst/>
            <a:gdLst/>
            <a:ahLst/>
            <a:cxnLst/>
            <a:rect l="l" t="t" r="r" b="b"/>
            <a:pathLst>
              <a:path w="129346" h="77322" extrusionOk="0">
                <a:moveTo>
                  <a:pt x="58319" y="0"/>
                </a:moveTo>
                <a:cubicBezTo>
                  <a:pt x="58295" y="0"/>
                  <a:pt x="58271" y="0"/>
                  <a:pt x="58247" y="1"/>
                </a:cubicBezTo>
                <a:cubicBezTo>
                  <a:pt x="44312" y="32"/>
                  <a:pt x="33042" y="11349"/>
                  <a:pt x="33074" y="25283"/>
                </a:cubicBezTo>
                <a:cubicBezTo>
                  <a:pt x="33074" y="25518"/>
                  <a:pt x="33089" y="25769"/>
                  <a:pt x="33105" y="26004"/>
                </a:cubicBezTo>
                <a:cubicBezTo>
                  <a:pt x="30864" y="25393"/>
                  <a:pt x="28528" y="25064"/>
                  <a:pt x="26099" y="25064"/>
                </a:cubicBezTo>
                <a:cubicBezTo>
                  <a:pt x="11663" y="25111"/>
                  <a:pt x="1" y="36819"/>
                  <a:pt x="32" y="51256"/>
                </a:cubicBezTo>
                <a:cubicBezTo>
                  <a:pt x="64" y="65657"/>
                  <a:pt x="11757" y="77322"/>
                  <a:pt x="26166" y="77322"/>
                </a:cubicBezTo>
                <a:cubicBezTo>
                  <a:pt x="26185" y="77322"/>
                  <a:pt x="26205" y="77322"/>
                  <a:pt x="26224" y="77322"/>
                </a:cubicBezTo>
                <a:lnTo>
                  <a:pt x="110003" y="77118"/>
                </a:lnTo>
                <a:lnTo>
                  <a:pt x="109988" y="77055"/>
                </a:lnTo>
                <a:cubicBezTo>
                  <a:pt x="120333" y="76225"/>
                  <a:pt x="129345" y="67635"/>
                  <a:pt x="129314" y="57086"/>
                </a:cubicBezTo>
                <a:cubicBezTo>
                  <a:pt x="129298" y="48418"/>
                  <a:pt x="123875" y="40550"/>
                  <a:pt x="114079" y="39390"/>
                </a:cubicBezTo>
                <a:cubicBezTo>
                  <a:pt x="117393" y="25714"/>
                  <a:pt x="107829" y="13252"/>
                  <a:pt x="94910" y="13252"/>
                </a:cubicBezTo>
                <a:cubicBezTo>
                  <a:pt x="90905" y="13252"/>
                  <a:pt x="86578" y="14450"/>
                  <a:pt x="82213" y="17180"/>
                </a:cubicBezTo>
                <a:cubicBezTo>
                  <a:pt x="78850" y="7185"/>
                  <a:pt x="69417" y="0"/>
                  <a:pt x="58319" y="0"/>
                </a:cubicBezTo>
                <a:close/>
              </a:path>
            </a:pathLst>
          </a:custGeom>
          <a:solidFill>
            <a:srgbClr val="004846"/>
          </a:soli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MX" sz="12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Simulación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acto jurídico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Obstrucción de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la justicia</a:t>
            </a:r>
            <a:endParaRPr sz="12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4669995" y="3094068"/>
            <a:ext cx="2106326" cy="997668"/>
          </a:xfrm>
          <a:prstGeom prst="ellipse">
            <a:avLst/>
          </a:prstGeom>
          <a:solidFill>
            <a:srgbClr val="006666"/>
          </a:soli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Soborno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Cohecho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Conflicto de interés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Colusión</a:t>
            </a:r>
          </a:p>
        </p:txBody>
      </p:sp>
      <p:sp>
        <p:nvSpPr>
          <p:cNvPr id="72" name="Conector 71"/>
          <p:cNvSpPr/>
          <p:nvPr/>
        </p:nvSpPr>
        <p:spPr>
          <a:xfrm>
            <a:off x="7355003" y="3045683"/>
            <a:ext cx="1716067" cy="866879"/>
          </a:xfrm>
          <a:prstGeom prst="flowChartConnector">
            <a:avLst/>
          </a:prstGeom>
          <a:solidFill>
            <a:srgbClr val="C49B65"/>
          </a:solidFill>
          <a:ln>
            <a:solidFill>
              <a:srgbClr val="E7D29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Peculado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Contratación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indebida</a:t>
            </a:r>
          </a:p>
        </p:txBody>
      </p:sp>
      <p:sp>
        <p:nvSpPr>
          <p:cNvPr id="73" name="Elipse 72"/>
          <p:cNvSpPr/>
          <p:nvPr/>
        </p:nvSpPr>
        <p:spPr>
          <a:xfrm>
            <a:off x="10021934" y="1729212"/>
            <a:ext cx="1959359" cy="799423"/>
          </a:xfrm>
          <a:prstGeom prst="ellipse">
            <a:avLst/>
          </a:prstGeom>
          <a:solidFill>
            <a:srgbClr val="006666"/>
          </a:soli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Desacato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Desvío de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recursos públicos</a:t>
            </a:r>
          </a:p>
        </p:txBody>
      </p:sp>
      <p:sp>
        <p:nvSpPr>
          <p:cNvPr id="74" name="Google Shape;1982;p43"/>
          <p:cNvSpPr/>
          <p:nvPr/>
        </p:nvSpPr>
        <p:spPr>
          <a:xfrm>
            <a:off x="10150266" y="2835902"/>
            <a:ext cx="1786054" cy="1114477"/>
          </a:xfrm>
          <a:custGeom>
            <a:avLst/>
            <a:gdLst/>
            <a:ahLst/>
            <a:cxnLst/>
            <a:rect l="l" t="t" r="r" b="b"/>
            <a:pathLst>
              <a:path w="36664" h="24918" extrusionOk="0">
                <a:moveTo>
                  <a:pt x="23154" y="1"/>
                </a:moveTo>
                <a:cubicBezTo>
                  <a:pt x="20866" y="1"/>
                  <a:pt x="18776" y="1083"/>
                  <a:pt x="17431" y="2826"/>
                </a:cubicBezTo>
                <a:cubicBezTo>
                  <a:pt x="16490" y="2199"/>
                  <a:pt x="15409" y="1760"/>
                  <a:pt x="14233" y="1604"/>
                </a:cubicBezTo>
                <a:cubicBezTo>
                  <a:pt x="13888" y="1556"/>
                  <a:pt x="13546" y="1533"/>
                  <a:pt x="13208" y="1533"/>
                </a:cubicBezTo>
                <a:cubicBezTo>
                  <a:pt x="9949" y="1533"/>
                  <a:pt x="7078" y="3663"/>
                  <a:pt x="6098" y="6745"/>
                </a:cubicBezTo>
                <a:cubicBezTo>
                  <a:pt x="3245" y="7622"/>
                  <a:pt x="1004" y="10068"/>
                  <a:pt x="581" y="13234"/>
                </a:cubicBezTo>
                <a:cubicBezTo>
                  <a:pt x="1" y="17529"/>
                  <a:pt x="3026" y="21494"/>
                  <a:pt x="7336" y="22074"/>
                </a:cubicBezTo>
                <a:cubicBezTo>
                  <a:pt x="7688" y="22124"/>
                  <a:pt x="8037" y="22147"/>
                  <a:pt x="8381" y="22147"/>
                </a:cubicBezTo>
                <a:cubicBezTo>
                  <a:pt x="9236" y="22147"/>
                  <a:pt x="10066" y="22002"/>
                  <a:pt x="10847" y="21745"/>
                </a:cubicBezTo>
                <a:cubicBezTo>
                  <a:pt x="12023" y="23391"/>
                  <a:pt x="13857" y="24551"/>
                  <a:pt x="16020" y="24849"/>
                </a:cubicBezTo>
                <a:cubicBezTo>
                  <a:pt x="16362" y="24895"/>
                  <a:pt x="16703" y="24917"/>
                  <a:pt x="17039" y="24917"/>
                </a:cubicBezTo>
                <a:cubicBezTo>
                  <a:pt x="19675" y="24917"/>
                  <a:pt x="22075" y="23541"/>
                  <a:pt x="23465" y="21400"/>
                </a:cubicBezTo>
                <a:cubicBezTo>
                  <a:pt x="24563" y="22811"/>
                  <a:pt x="26208" y="23814"/>
                  <a:pt x="28121" y="24065"/>
                </a:cubicBezTo>
                <a:cubicBezTo>
                  <a:pt x="28440" y="24107"/>
                  <a:pt x="28757" y="24128"/>
                  <a:pt x="29071" y="24128"/>
                </a:cubicBezTo>
                <a:cubicBezTo>
                  <a:pt x="32590" y="24128"/>
                  <a:pt x="35657" y="21534"/>
                  <a:pt x="36146" y="17936"/>
                </a:cubicBezTo>
                <a:cubicBezTo>
                  <a:pt x="36663" y="14033"/>
                  <a:pt x="33920" y="10444"/>
                  <a:pt x="30017" y="9927"/>
                </a:cubicBezTo>
                <a:cubicBezTo>
                  <a:pt x="29986" y="9911"/>
                  <a:pt x="29970" y="9911"/>
                  <a:pt x="29939" y="9911"/>
                </a:cubicBezTo>
                <a:cubicBezTo>
                  <a:pt x="30143" y="9378"/>
                  <a:pt x="30299" y="8829"/>
                  <a:pt x="30378" y="8234"/>
                </a:cubicBezTo>
                <a:cubicBezTo>
                  <a:pt x="30911" y="4252"/>
                  <a:pt x="28121" y="600"/>
                  <a:pt x="24139" y="67"/>
                </a:cubicBezTo>
                <a:cubicBezTo>
                  <a:pt x="23808" y="23"/>
                  <a:pt x="23479" y="1"/>
                  <a:pt x="23154" y="1"/>
                </a:cubicBezTo>
                <a:close/>
              </a:path>
            </a:pathLst>
          </a:custGeom>
          <a:gradFill flip="none" rotWithShape="1">
            <a:gsLst>
              <a:gs pos="0">
                <a:srgbClr val="1E5B4F">
                  <a:shade val="30000"/>
                  <a:satMod val="115000"/>
                </a:srgbClr>
              </a:gs>
              <a:gs pos="50000">
                <a:srgbClr val="1E5B4F">
                  <a:shade val="67500"/>
                  <a:satMod val="115000"/>
                </a:srgbClr>
              </a:gs>
              <a:gs pos="100000">
                <a:srgbClr val="1E5B4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1E5B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Tráfico de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influencias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Enriquecimiento</a:t>
            </a:r>
          </a:p>
          <a:p>
            <a:pPr lvl="0" algn="ctr"/>
            <a:r>
              <a:rPr lang="es-MX" sz="12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ilícito</a:t>
            </a:r>
            <a:endParaRPr sz="12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886498" y="4891255"/>
            <a:ext cx="156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Opacidad o falta de transparencia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4438741" y="4874537"/>
            <a:ext cx="1974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Manejo o tratamiento inadecuado de la información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6536113" y="4841323"/>
            <a:ext cx="174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Conductas contrarias a la ética e integridad pública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8276371" y="4939279"/>
            <a:ext cx="130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Falla o falta de controles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9477956" y="4865298"/>
            <a:ext cx="1515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Ilegalidad o</a:t>
            </a:r>
          </a:p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incumplimiento</a:t>
            </a:r>
          </a:p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normativo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10845348" y="4880061"/>
            <a:ext cx="140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Contrataciones indebidas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67804" y="3746130"/>
            <a:ext cx="3235420" cy="1286810"/>
          </a:xfrm>
          <a:prstGeom prst="rightArrow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Lato" panose="020F0502020204030203"/>
              </a:rPr>
              <a:t>Necesidad de Prevención</a:t>
            </a:r>
            <a:endParaRPr lang="en-US" sz="2000" dirty="0">
              <a:latin typeface="Lato" panose="020F0502020204030203"/>
            </a:endParaRPr>
          </a:p>
        </p:txBody>
      </p:sp>
      <p:sp>
        <p:nvSpPr>
          <p:cNvPr id="5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ángulo 84"/>
          <p:cNvSpPr/>
          <p:nvPr/>
        </p:nvSpPr>
        <p:spPr>
          <a:xfrm rot="5400000">
            <a:off x="5101065" y="4535494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88" name="AutoShape 2" descr="Qué significa México? - México Desconocid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ángulo 51"/>
          <p:cNvSpPr/>
          <p:nvPr/>
        </p:nvSpPr>
        <p:spPr>
          <a:xfrm rot="5400000">
            <a:off x="7098545" y="4510136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54" name="Rectángulo 53"/>
          <p:cNvSpPr/>
          <p:nvPr/>
        </p:nvSpPr>
        <p:spPr>
          <a:xfrm rot="5400000">
            <a:off x="8589126" y="4513565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55" name="Rectángulo 54"/>
          <p:cNvSpPr/>
          <p:nvPr/>
        </p:nvSpPr>
        <p:spPr>
          <a:xfrm rot="5400000">
            <a:off x="11113237" y="4513566"/>
            <a:ext cx="661910" cy="97497"/>
          </a:xfrm>
          <a:prstGeom prst="rect">
            <a:avLst/>
          </a:prstGeom>
          <a:solidFill>
            <a:srgbClr val="A8223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00" b="1">
              <a:solidFill>
                <a:schemeClr val="tx1"/>
              </a:solidFill>
              <a:latin typeface="Lato" panose="020F0502020204030203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3373013" y="4229383"/>
            <a:ext cx="8590387" cy="320305"/>
          </a:xfrm>
          <a:prstGeom prst="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Árbol de la corrupción </a:t>
            </a:r>
            <a:r>
              <a:rPr lang="es-MX" b="1" baseline="300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366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Lato" panose="020F0502020204030203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744" y="1066800"/>
            <a:ext cx="87302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lang="es-MX" sz="3600" b="1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9" name="object 37"/>
          <p:cNvSpPr txBox="1"/>
          <p:nvPr/>
        </p:nvSpPr>
        <p:spPr>
          <a:xfrm>
            <a:off x="1901413" y="1169915"/>
            <a:ext cx="8610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MODELO DE BUEN GOBIERNO</a:t>
            </a:r>
          </a:p>
        </p:txBody>
      </p:sp>
      <p:sp>
        <p:nvSpPr>
          <p:cNvPr id="3" name="Marcador de contenido 6">
            <a:extLst>
              <a:ext uri="{FF2B5EF4-FFF2-40B4-BE49-F238E27FC236}">
                <a16:creationId xmlns:a16="http://schemas.microsoft.com/office/drawing/2014/main" id="{A9F3B398-495E-AE94-300F-C5AB0A5C1317}"/>
              </a:ext>
            </a:extLst>
          </p:cNvPr>
          <p:cNvSpPr txBox="1">
            <a:spLocks/>
          </p:cNvSpPr>
          <p:nvPr/>
        </p:nvSpPr>
        <p:spPr>
          <a:xfrm>
            <a:off x="125756" y="2972524"/>
            <a:ext cx="3445566" cy="720004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Correctivo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D18C65-46EA-28B0-16E6-218C2882CE0C}"/>
              </a:ext>
            </a:extLst>
          </p:cNvPr>
          <p:cNvSpPr/>
          <p:nvPr/>
        </p:nvSpPr>
        <p:spPr>
          <a:xfrm>
            <a:off x="374237" y="3759371"/>
            <a:ext cx="2773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Prioriza una </a:t>
            </a:r>
            <a:r>
              <a:rPr lang="es-MX" sz="1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visión reactiva</a:t>
            </a:r>
            <a:r>
              <a:rPr lang="es-MX" sz="16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es-MX" sz="1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correctiva</a:t>
            </a:r>
            <a:r>
              <a:rPr lang="es-MX" sz="16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y </a:t>
            </a:r>
            <a:r>
              <a:rPr lang="es-MX" sz="1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sancionadora</a:t>
            </a:r>
            <a:endParaRPr lang="es-MX" sz="1600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Google Shape;1303;p53">
            <a:extLst>
              <a:ext uri="{FF2B5EF4-FFF2-40B4-BE49-F238E27FC236}">
                <a16:creationId xmlns:a16="http://schemas.microsoft.com/office/drawing/2014/main" id="{4132279F-A64A-A853-0B81-66531E0B01E1}"/>
              </a:ext>
            </a:extLst>
          </p:cNvPr>
          <p:cNvSpPr/>
          <p:nvPr/>
        </p:nvSpPr>
        <p:spPr>
          <a:xfrm>
            <a:off x="3541188" y="3839801"/>
            <a:ext cx="421212" cy="603511"/>
          </a:xfrm>
          <a:prstGeom prst="chevron">
            <a:avLst>
              <a:gd name="adj" fmla="val 50000"/>
            </a:avLst>
          </a:prstGeom>
          <a:solidFill>
            <a:srgbClr val="A8223F"/>
          </a:solidFill>
          <a:ln w="9525" cap="flat" cmpd="sng">
            <a:solidFill>
              <a:srgbClr val="A8223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 panose="020F0502020204030203"/>
            </a:endParaRPr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ACB3C81-C50C-D8D2-0690-0E60C45523EF}"/>
              </a:ext>
            </a:extLst>
          </p:cNvPr>
          <p:cNvSpPr txBox="1">
            <a:spLocks/>
          </p:cNvSpPr>
          <p:nvPr/>
        </p:nvSpPr>
        <p:spPr>
          <a:xfrm>
            <a:off x="4343540" y="2967841"/>
            <a:ext cx="2790376" cy="701048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Preventivo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D5F8B3E-236A-FDA1-1366-435F2A9D3B7D}"/>
              </a:ext>
            </a:extLst>
          </p:cNvPr>
          <p:cNvSpPr/>
          <p:nvPr/>
        </p:nvSpPr>
        <p:spPr>
          <a:xfrm>
            <a:off x="4176589" y="3629561"/>
            <a:ext cx="3124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Prioriza una visión que permita </a:t>
            </a:r>
            <a:r>
              <a:rPr lang="es-MX" sz="1600" b="1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anticiparse a la comisión de actos ilícitos</a:t>
            </a:r>
            <a:r>
              <a:rPr lang="es-MX" sz="1600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, mediante la implementación de medidas que inhiban dichos actos</a:t>
            </a:r>
            <a:endParaRPr lang="en-US" sz="2000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462D69-EB3F-77D8-ABDF-7C4E45F3CD40}"/>
              </a:ext>
            </a:extLst>
          </p:cNvPr>
          <p:cNvSpPr/>
          <p:nvPr/>
        </p:nvSpPr>
        <p:spPr>
          <a:xfrm>
            <a:off x="270153" y="1967914"/>
            <a:ext cx="7030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A8223F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Para transformar y dignificar la gestión pública, rompiendo el ciclo de la corrupción y generando mayor confianza ciudadana, la SABG pasa de un enfoque:</a:t>
            </a:r>
            <a:endParaRPr lang="en-US" sz="2400" dirty="0">
              <a:solidFill>
                <a:srgbClr val="A8223F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Marcador de posición de imagen 12">
            <a:extLst>
              <a:ext uri="{FF2B5EF4-FFF2-40B4-BE49-F238E27FC236}">
                <a16:creationId xmlns:a16="http://schemas.microsoft.com/office/drawing/2014/main" id="{26FBE6D6-04EB-0EF5-06E0-7CE6D9006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0403" y="-76831"/>
            <a:ext cx="4623545" cy="5688085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Lato" panose="020F0502020204030203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88085"/>
            <a:ext cx="8366082" cy="4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"/>
            <a:ext cx="12190880" cy="685737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744" y="1066800"/>
            <a:ext cx="87302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endParaRPr lang="es-MX" sz="3600" b="1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377412" y="4446529"/>
            <a:ext cx="2899192" cy="936240"/>
          </a:xfrm>
          <a:prstGeom prst="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Nuevo modelo de Prevención y Combate a la Corrupción</a:t>
            </a:r>
            <a:endParaRPr lang="es-E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377412" y="3036789"/>
            <a:ext cx="2899191" cy="936240"/>
          </a:xfrm>
          <a:prstGeom prst="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Programa Sectorial de Anticorrupción y Buen Gobierno 2025-2030</a:t>
            </a:r>
            <a:endParaRPr lang="es-E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061177-3A0B-4D94-95FF-46770B8B2E9B}"/>
              </a:ext>
            </a:extLst>
          </p:cNvPr>
          <p:cNvSpPr/>
          <p:nvPr/>
        </p:nvSpPr>
        <p:spPr>
          <a:xfrm>
            <a:off x="377414" y="1828800"/>
            <a:ext cx="2899190" cy="926650"/>
          </a:xfrm>
          <a:prstGeom prst="rect">
            <a:avLst/>
          </a:prstGeom>
          <a:solidFill>
            <a:srgbClr val="A8223F"/>
          </a:soli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MX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Compromisos para el 2do. Piso de la 4T</a:t>
            </a:r>
            <a:endParaRPr lang="es-E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Lato" panose="020F0502020204030203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Lato" panose="020F0502020204030203"/>
            </a:endParaRPr>
          </a:p>
        </p:txBody>
      </p:sp>
      <p:pic>
        <p:nvPicPr>
          <p:cNvPr id="92" name="Imagen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825921" y="1937243"/>
            <a:ext cx="3031131" cy="6906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1ra República </a:t>
            </a:r>
            <a:r>
              <a:rPr lang="es-MX" sz="15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democrática, justa, honesta, libre, participativa y responsable</a:t>
            </a:r>
            <a:endParaRPr lang="es-ES" sz="1500" dirty="0">
              <a:solidFill>
                <a:srgbClr val="A822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7239000" y="1989966"/>
            <a:ext cx="2255293" cy="6293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Compromiso 12</a:t>
            </a:r>
            <a:r>
              <a:rPr lang="es-MX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“Gobierno honesto, sin nepotismo”</a:t>
            </a:r>
            <a:endParaRPr lang="es-E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810000" y="3075632"/>
            <a:ext cx="3047053" cy="12586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 1 </a:t>
            </a:r>
            <a:r>
              <a:rPr lang="es-MX" sz="15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Modernizar la APF y consolidar un gobierno íntegro, austero y eficiente, fortaleciendo la vocación de servicio público como eje para prevenir la corrupción</a:t>
            </a:r>
            <a:endParaRPr lang="es-ES" sz="1500" dirty="0">
              <a:solidFill>
                <a:srgbClr val="A822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7251829" y="2952831"/>
            <a:ext cx="2242465" cy="1159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Estrategia 1.1. </a:t>
            </a:r>
            <a:r>
              <a:rPr lang="es-MX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Consolidar un servicio público integro, profesional y eficiente para prevenir la corrupción</a:t>
            </a:r>
            <a:endParaRPr lang="es-E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441B089-8C78-493A-B640-E4942D9BE68E}"/>
              </a:ext>
            </a:extLst>
          </p:cNvPr>
          <p:cNvSpPr/>
          <p:nvPr/>
        </p:nvSpPr>
        <p:spPr>
          <a:xfrm>
            <a:off x="9982200" y="3257631"/>
            <a:ext cx="2138105" cy="9390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Línea de acción 1.1.10</a:t>
            </a:r>
            <a:r>
              <a:rPr lang="es-MX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Realizar exámenes de control de confianza a PSP que desempeñen un cargo que esté expuesto a alto riesgo de corrupción</a:t>
            </a:r>
            <a:endParaRPr lang="es-E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4F284B-6377-4804-9C82-CA1083F54D5A}"/>
              </a:ext>
            </a:extLst>
          </p:cNvPr>
          <p:cNvSpPr/>
          <p:nvPr/>
        </p:nvSpPr>
        <p:spPr>
          <a:xfrm>
            <a:off x="3825922" y="4653352"/>
            <a:ext cx="2872328" cy="5337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Pilar 1 </a:t>
            </a:r>
            <a:r>
              <a:rPr lang="es-MX" sz="1500" dirty="0">
                <a:solidFill>
                  <a:srgbClr val="A822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“Dignificar la carrera del servicio público”</a:t>
            </a:r>
            <a:endParaRPr lang="es-ES" sz="1500" dirty="0">
              <a:solidFill>
                <a:srgbClr val="A822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D0359B6-238F-4B5E-B1A4-229F370E96D7}"/>
              </a:ext>
            </a:extLst>
          </p:cNvPr>
          <p:cNvSpPr/>
          <p:nvPr/>
        </p:nvSpPr>
        <p:spPr>
          <a:xfrm>
            <a:off x="7251829" y="4679961"/>
            <a:ext cx="2242464" cy="7199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4ta línea de acción</a:t>
            </a:r>
            <a:r>
              <a:rPr lang="es-MX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Realizar evaluaciones de confianza a las personas servidoras públicas</a:t>
            </a:r>
            <a:endParaRPr lang="es-E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3505200" y="2106567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 a la derecha con bandas 43"/>
          <p:cNvSpPr/>
          <p:nvPr/>
        </p:nvSpPr>
        <p:spPr>
          <a:xfrm>
            <a:off x="3507543" y="3273135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Flecha a la derecha con bandas 44"/>
          <p:cNvSpPr/>
          <p:nvPr/>
        </p:nvSpPr>
        <p:spPr>
          <a:xfrm>
            <a:off x="3507543" y="4728394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 a la derecha con bandas 45"/>
          <p:cNvSpPr/>
          <p:nvPr/>
        </p:nvSpPr>
        <p:spPr>
          <a:xfrm>
            <a:off x="6890989" y="2110434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a la derecha con bandas 46"/>
          <p:cNvSpPr/>
          <p:nvPr/>
        </p:nvSpPr>
        <p:spPr>
          <a:xfrm>
            <a:off x="6918285" y="3273135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Flecha a la derecha con bandas 47"/>
          <p:cNvSpPr/>
          <p:nvPr/>
        </p:nvSpPr>
        <p:spPr>
          <a:xfrm>
            <a:off x="6890989" y="4728394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lecha a la derecha con bandas 48"/>
          <p:cNvSpPr/>
          <p:nvPr/>
        </p:nvSpPr>
        <p:spPr>
          <a:xfrm>
            <a:off x="9585285" y="3270331"/>
            <a:ext cx="320715" cy="381000"/>
          </a:xfrm>
          <a:prstGeom prst="stripedRightArrow">
            <a:avLst/>
          </a:prstGeom>
          <a:solidFill>
            <a:srgbClr val="C49B65"/>
          </a:soli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object 37"/>
          <p:cNvSpPr txBox="1"/>
          <p:nvPr/>
        </p:nvSpPr>
        <p:spPr>
          <a:xfrm>
            <a:off x="377413" y="1169915"/>
            <a:ext cx="1143358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DIGNIFICACIÓN DEL SERVICIO PÚBLICO</a:t>
            </a:r>
          </a:p>
        </p:txBody>
      </p:sp>
      <p:pic>
        <p:nvPicPr>
          <p:cNvPr id="52" name="Marcador de posición de imagen 13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30"/>
            <a:ext cx="1977613" cy="2081444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1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63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8796" y="938466"/>
            <a:ext cx="112776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NUEVO ENFOQUE DE LA EVALUACIÓN DE CONFIANZA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734104" y="1984855"/>
            <a:ext cx="5430744" cy="3477690"/>
          </a:xfrm>
          <a:prstGeom prst="rect">
            <a:avLst/>
          </a:prstGeom>
          <a:gradFill flip="none" rotWithShape="1">
            <a:gsLst>
              <a:gs pos="0">
                <a:srgbClr val="C49B65">
                  <a:shade val="30000"/>
                  <a:satMod val="115000"/>
                </a:srgbClr>
              </a:gs>
              <a:gs pos="50000">
                <a:srgbClr val="C49B65">
                  <a:shade val="67500"/>
                  <a:satMod val="115000"/>
                </a:srgbClr>
              </a:gs>
              <a:gs pos="100000">
                <a:srgbClr val="C49B6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C49B6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2854" y="2008709"/>
            <a:ext cx="5430744" cy="3477692"/>
          </a:xfrm>
          <a:prstGeom prst="rect">
            <a:avLst/>
          </a:prstGeom>
          <a:gradFill flip="none" rotWithShape="1">
            <a:gsLst>
              <a:gs pos="0">
                <a:srgbClr val="A8223F">
                  <a:shade val="30000"/>
                  <a:satMod val="115000"/>
                </a:srgbClr>
              </a:gs>
              <a:gs pos="50000">
                <a:srgbClr val="A8223F">
                  <a:shade val="67500"/>
                  <a:satMod val="115000"/>
                </a:srgbClr>
              </a:gs>
              <a:gs pos="100000">
                <a:srgbClr val="A8223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A8223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3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4" y="2008709"/>
            <a:ext cx="1770810" cy="1357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 title="Fondo del icono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2140548" y="2504727"/>
            <a:ext cx="2860304" cy="51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3200" b="1" noProof="1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Tradicional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122" y="2008709"/>
            <a:ext cx="1770810" cy="13571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659062" y="3519924"/>
            <a:ext cx="4506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Misma aplicación para todos los niveles</a:t>
            </a:r>
          </a:p>
          <a:p>
            <a:endParaRPr lang="es-MX" sz="1400" b="1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Enfocado a delitos de alto impacto</a:t>
            </a:r>
          </a:p>
          <a:p>
            <a:endParaRPr lang="es-MX" sz="1600" b="1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Evaluaciones invasivas</a:t>
            </a:r>
            <a:r>
              <a:rPr lang="es-MX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6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y sin privacidad</a:t>
            </a:r>
          </a:p>
          <a:p>
            <a:endParaRPr lang="es-MX" sz="16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s-MX" sz="16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Resultado </a:t>
            </a:r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Sancionador</a:t>
            </a:r>
            <a:endParaRPr lang="es-MX" b="1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339212" y="3424297"/>
            <a:ext cx="4547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Proceso de evaluación focalizado </a:t>
            </a:r>
            <a:r>
              <a:rPr lang="es-MX" sz="1600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al nivel, funciones, etc.</a:t>
            </a:r>
          </a:p>
          <a:p>
            <a:pPr algn="just"/>
            <a:endParaRPr lang="es-MX" sz="1600" b="1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Enfocado a actos de corrupción</a:t>
            </a:r>
          </a:p>
          <a:p>
            <a:pPr algn="just"/>
            <a:endParaRPr lang="es-MX" sz="1600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Evaluaciones éticas, no invasivas</a:t>
            </a:r>
          </a:p>
          <a:p>
            <a:pPr algn="just"/>
            <a:endParaRPr lang="es-MX" sz="1600" b="1" dirty="0">
              <a:solidFill>
                <a:schemeClr val="bg1"/>
              </a:solidFill>
              <a:latin typeface="Lato" panose="020F0502020204030203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just"/>
            <a:r>
              <a:rPr lang="es-MX" sz="1600" b="1" dirty="0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Resultado preventivo y orientador</a:t>
            </a:r>
          </a:p>
        </p:txBody>
      </p:sp>
      <p:sp>
        <p:nvSpPr>
          <p:cNvPr id="17" name="Rectángulo 16" title="Fondo del icono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6988757" y="2507945"/>
            <a:ext cx="3269665" cy="51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3200" b="1" noProof="1">
                <a:solidFill>
                  <a:schemeClr val="bg1"/>
                </a:solidFill>
                <a:latin typeface="Lato" panose="020F0502020204030203"/>
                <a:ea typeface="Noto Sans" panose="020B0502040504020204" pitchFamily="34" charset="0"/>
                <a:cs typeface="Noto Sans" panose="020B0502040504020204" pitchFamily="34" charset="0"/>
              </a:rPr>
              <a:t>Buen Gobierno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382697" y="3616539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381000" y="4038600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381001" y="4572000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7063407" y="3507376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7063407" y="4234237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7063107" y="4726576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Distinto de 28"/>
          <p:cNvSpPr/>
          <p:nvPr/>
        </p:nvSpPr>
        <p:spPr>
          <a:xfrm>
            <a:off x="5582167" y="3291605"/>
            <a:ext cx="997660" cy="686252"/>
          </a:xfrm>
          <a:prstGeom prst="mathNotEqua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381000" y="5064339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44DA9EF-664A-542F-6B22-0E8495D03868}"/>
              </a:ext>
            </a:extLst>
          </p:cNvPr>
          <p:cNvSpPr/>
          <p:nvPr/>
        </p:nvSpPr>
        <p:spPr>
          <a:xfrm>
            <a:off x="7063407" y="5216739"/>
            <a:ext cx="175593" cy="1934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91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70153" y="276225"/>
            <a:ext cx="7069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es-MX" sz="18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REUNIÓN NACIONAL DE LA COMISIÓN PERMANENTE DE CONTRALORES ESTADOS-FEDERACIÓN</a:t>
            </a:r>
            <a:endParaRPr sz="18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2400" y="1116969"/>
            <a:ext cx="118872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VALOR PÚBLICO Y BENEFICIOS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103" y="1843136"/>
            <a:ext cx="4377497" cy="339472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5177967" y="1837830"/>
            <a:ext cx="1836066" cy="1737003"/>
            <a:chOff x="1164796" y="2254132"/>
            <a:chExt cx="2097336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Elipse 11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Lato" panose="020F0502020204030203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9A42491-AE58-42F2-9776-AFC1BEDE2CE7}"/>
                </a:ext>
              </a:extLst>
            </p:cNvPr>
            <p:cNvSpPr txBox="1"/>
            <p:nvPr/>
          </p:nvSpPr>
          <p:spPr>
            <a:xfrm>
              <a:off x="1201466" y="2647783"/>
              <a:ext cx="2060666" cy="91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Inhibe</a:t>
              </a:r>
              <a:r>
                <a:rPr lang="es-MX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 actos de corrupción en la APF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731036" y="1837830"/>
            <a:ext cx="1804149" cy="1737003"/>
            <a:chOff x="1164796" y="2254132"/>
            <a:chExt cx="2124704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Elipse 14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Lato" panose="020F0502020204030203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A42491-AE58-42F2-9776-AFC1BEDE2CE7}"/>
                </a:ext>
              </a:extLst>
            </p:cNvPr>
            <p:cNvSpPr txBox="1"/>
            <p:nvPr/>
          </p:nvSpPr>
          <p:spPr>
            <a:xfrm>
              <a:off x="1192164" y="2524391"/>
              <a:ext cx="2097336" cy="1187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Identifica</a:t>
              </a:r>
              <a:r>
                <a:rPr lang="es-MX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 personal confiable y</a:t>
              </a: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 ético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229295" y="1832873"/>
            <a:ext cx="1853072" cy="1737003"/>
            <a:chOff x="1164796" y="2254132"/>
            <a:chExt cx="2165602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Elipse 17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s-MX" sz="1800">
                <a:latin typeface="Lato" panose="020F0502020204030203"/>
              </a:endParaRPr>
            </a:p>
          </p:txBody>
        </p:sp>
        <p:sp>
          <p:nvSpPr>
            <p:cNvPr id="19" name="CuadroTexto 47">
              <a:extLst>
                <a:ext uri="{FF2B5EF4-FFF2-40B4-BE49-F238E27FC236}">
                  <a16:creationId xmlns:a16="http://schemas.microsoft.com/office/drawing/2014/main" id="{D9A42491-AE58-42F2-9776-AFC1BEDE2CE7}"/>
                </a:ext>
              </a:extLst>
            </p:cNvPr>
            <p:cNvSpPr txBox="1"/>
            <p:nvPr/>
          </p:nvSpPr>
          <p:spPr>
            <a:xfrm>
              <a:off x="1233062" y="2627553"/>
              <a:ext cx="2097336" cy="91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MX" sz="1800" b="1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Promueve </a:t>
              </a:r>
              <a:r>
                <a:rPr lang="es-MX" sz="1800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la cultura de la legalidad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979800" y="3490593"/>
            <a:ext cx="1848466" cy="1737003"/>
            <a:chOff x="1164796" y="2254132"/>
            <a:chExt cx="2074583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Elipse 20"/>
            <p:cNvSpPr/>
            <p:nvPr/>
          </p:nvSpPr>
          <p:spPr>
            <a:xfrm>
              <a:off x="1164796" y="2254132"/>
              <a:ext cx="2046420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Lato" panose="020F0502020204030203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9A42491-AE58-42F2-9776-AFC1BEDE2CE7}"/>
                </a:ext>
              </a:extLst>
            </p:cNvPr>
            <p:cNvSpPr txBox="1"/>
            <p:nvPr/>
          </p:nvSpPr>
          <p:spPr>
            <a:xfrm>
              <a:off x="1178713" y="2627553"/>
              <a:ext cx="2060666" cy="91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Aumenta </a:t>
              </a:r>
              <a:r>
                <a:rPr lang="es-MX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la confianza ciudadana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489900" y="3492618"/>
            <a:ext cx="1803294" cy="1737003"/>
            <a:chOff x="1164796" y="2254132"/>
            <a:chExt cx="2071829" cy="17185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Elipse 23"/>
            <p:cNvSpPr/>
            <p:nvPr/>
          </p:nvSpPr>
          <p:spPr>
            <a:xfrm>
              <a:off x="1164796" y="2254132"/>
              <a:ext cx="2046419" cy="1718561"/>
            </a:xfrm>
            <a:prstGeom prst="ellipse">
              <a:avLst/>
            </a:prstGeom>
            <a:gradFill flip="none" rotWithShape="1">
              <a:gsLst>
                <a:gs pos="0">
                  <a:srgbClr val="A8223F">
                    <a:shade val="30000"/>
                    <a:satMod val="115000"/>
                  </a:srgbClr>
                </a:gs>
                <a:gs pos="50000">
                  <a:srgbClr val="A8223F">
                    <a:shade val="67500"/>
                    <a:satMod val="115000"/>
                  </a:srgbClr>
                </a:gs>
                <a:gs pos="100000">
                  <a:srgbClr val="A822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A82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Lato" panose="020F0502020204030203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9A42491-AE58-42F2-9776-AFC1BEDE2CE7}"/>
                </a:ext>
              </a:extLst>
            </p:cNvPr>
            <p:cNvSpPr txBox="1"/>
            <p:nvPr/>
          </p:nvSpPr>
          <p:spPr>
            <a:xfrm>
              <a:off x="1175959" y="2740271"/>
              <a:ext cx="2060666" cy="639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Dignifica </a:t>
              </a:r>
              <a:r>
                <a:rPr lang="es-MX" dirty="0">
                  <a:solidFill>
                    <a:schemeClr val="bg1"/>
                  </a:solidFill>
                  <a:latin typeface="Lato" panose="020F0502020204030203"/>
                  <a:ea typeface="Noto Sans" panose="020B0604020202020204" charset="0"/>
                  <a:cs typeface="Noto Sans Medium" panose="020B0502040504020204" pitchFamily="34" charset="0"/>
                </a:rPr>
                <a:t>el servicio público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3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20327</TotalTime>
  <Words>1319</Words>
  <Application>Microsoft Office PowerPoint</Application>
  <PresentationFormat>Panorámica</PresentationFormat>
  <Paragraphs>271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</vt:lpstr>
      <vt:lpstr>Lato Black</vt:lpstr>
      <vt:lpstr>Noto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Villanueva</dc:creator>
  <cp:lastModifiedBy>Educación Para  La Vida</cp:lastModifiedBy>
  <cp:revision>328</cp:revision>
  <cp:lastPrinted>2025-10-27T21:02:47Z</cp:lastPrinted>
  <dcterms:modified xsi:type="dcterms:W3CDTF">2025-10-29T13:50:47Z</dcterms:modified>
</cp:coreProperties>
</file>